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5" r:id="rId4"/>
    <p:sldId id="260" r:id="rId5"/>
    <p:sldId id="292" r:id="rId6"/>
    <p:sldId id="259" r:id="rId7"/>
    <p:sldId id="283" r:id="rId8"/>
    <p:sldId id="284" r:id="rId9"/>
    <p:sldId id="285" r:id="rId10"/>
    <p:sldId id="287" r:id="rId11"/>
    <p:sldId id="288" r:id="rId12"/>
    <p:sldId id="289" r:id="rId13"/>
    <p:sldId id="290" r:id="rId14"/>
    <p:sldId id="291" r:id="rId15"/>
    <p:sldId id="261" r:id="rId16"/>
    <p:sldId id="258" r:id="rId17"/>
    <p:sldId id="272" r:id="rId18"/>
    <p:sldId id="273" r:id="rId19"/>
    <p:sldId id="274" r:id="rId20"/>
    <p:sldId id="275" r:id="rId21"/>
    <p:sldId id="276" r:id="rId22"/>
    <p:sldId id="277" r:id="rId23"/>
    <p:sldId id="293" r:id="rId24"/>
    <p:sldId id="262" r:id="rId25"/>
    <p:sldId id="300" r:id="rId26"/>
    <p:sldId id="301" r:id="rId27"/>
    <p:sldId id="306" r:id="rId28"/>
    <p:sldId id="313" r:id="rId29"/>
    <p:sldId id="314" r:id="rId30"/>
    <p:sldId id="310" r:id="rId31"/>
    <p:sldId id="311" r:id="rId32"/>
    <p:sldId id="312" r:id="rId33"/>
    <p:sldId id="263" r:id="rId34"/>
    <p:sldId id="295" r:id="rId35"/>
    <p:sldId id="296" r:id="rId36"/>
    <p:sldId id="297" r:id="rId37"/>
    <p:sldId id="298" r:id="rId38"/>
    <p:sldId id="299" r:id="rId39"/>
    <p:sldId id="264" r:id="rId40"/>
    <p:sldId id="316" r:id="rId41"/>
    <p:sldId id="318" r:id="rId42"/>
    <p:sldId id="319" r:id="rId43"/>
    <p:sldId id="315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35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7E2B9-CBB5-41A7-904E-F78448AAE37A}" type="datetimeFigureOut">
              <a:rPr lang="zh-CN" altLang="en-US" smtClean="0"/>
              <a:t>2018-03-05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2DBAF-5E08-4BB9-8839-7AFEDD32DF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97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国际互联网标准化组织发布的</a:t>
            </a:r>
            <a:r>
              <a:rPr lang="zh-CN" altLang="zh-CN" dirty="0" smtClean="0"/>
              <a:t>7</a:t>
            </a:r>
            <a:r>
              <a:rPr lang="en-US" altLang="zh-CN" dirty="0" smtClean="0"/>
              <a:t>000</a:t>
            </a:r>
            <a:r>
              <a:rPr lang="zh-CN" altLang="en-US" dirty="0" smtClean="0"/>
              <a:t>多项互联网标准中，中国牵头的仅占</a:t>
            </a:r>
            <a:r>
              <a:rPr lang="en-US" altLang="zh-CN" dirty="0" smtClean="0"/>
              <a:t>1%</a:t>
            </a:r>
            <a:r>
              <a:rPr lang="zh-CN" altLang="en-US" dirty="0" smtClean="0"/>
              <a:t>。互联网</a:t>
            </a:r>
            <a:r>
              <a:rPr lang="en-US" altLang="zh-CN" dirty="0" smtClean="0"/>
              <a:t>13</a:t>
            </a:r>
            <a:r>
              <a:rPr lang="zh-CN" altLang="en-US" dirty="0" smtClean="0"/>
              <a:t>台根服务器，没有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台在中国。缺少自主核心技术，意识形态差异大，这都使得我国对网络空间掌控能力有更强的危机感。正如习总指出的，互联网核心技术是我们最大的命门，核心技术的根源问题是基础研究问题。开展互联网研究是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保障网络空间主权的战略需求</a:t>
            </a:r>
            <a:r>
              <a:rPr kumimoji="1"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宋体" charset="0"/>
              </a:rPr>
              <a:t>。</a:t>
            </a:r>
            <a:endParaRPr lang="zh-CN" altLang="en-US" dirty="0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EE5331-4CB3-42A1-82D0-3CC64774E58B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94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互联网经过</a:t>
            </a:r>
            <a:r>
              <a:rPr lang="en-US" altLang="zh-CN" sz="1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2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年的发展，网络规模不断增大，已发展为人类社会的重要基础设施，网络空间成为继陆、海、空和太空之后的人类第五疆域。</a:t>
            </a:r>
            <a:endParaRPr lang="en-US" altLang="zh-CN" b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AD9EB2D-B7C8-4A2F-A534-364B4C7C826B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80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2DBAF-5E08-4BB9-8839-7AFEDD32DFE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8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0800000">
            <a:off x="-6213" y="-1"/>
            <a:ext cx="9156419" cy="757237"/>
          </a:xfrm>
          <a:prstGeom prst="rect">
            <a:avLst/>
          </a:prstGeom>
          <a:gradFill>
            <a:gsLst>
              <a:gs pos="38000">
                <a:srgbClr val="1F61AB"/>
              </a:gs>
              <a:gs pos="0">
                <a:srgbClr val="428FE5"/>
              </a:gs>
              <a:gs pos="100000">
                <a:srgbClr val="114F9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Picture 2" descr="C:\Users\pc\Desktop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7526"/>
            <a:ext cx="3833013" cy="638837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5082917" y="1827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不忘初心，牢记使命</a:t>
            </a:r>
            <a:endParaRPr lang="en-US" altLang="zh-CN" sz="2000" dirty="0" smtClean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r"/>
            <a:r>
              <a:rPr lang="zh-CN" altLang="en-US" sz="2000" dirty="0" smtClean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建设扎根中国大地的世界一流大学</a:t>
            </a:r>
            <a:endParaRPr lang="zh-CN" altLang="en-US" sz="20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Picture 2" descr="C:\Documents and Settings\KK\桌面\2013060710454096205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t="22265" r="1129" b="32962"/>
          <a:stretch>
            <a:fillRect/>
          </a:stretch>
        </p:blipFill>
        <p:spPr bwMode="auto">
          <a:xfrm>
            <a:off x="4010652" y="4644602"/>
            <a:ext cx="513334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3"/>
          <p:cNvSpPr/>
          <p:nvPr userDrawn="1"/>
        </p:nvSpPr>
        <p:spPr>
          <a:xfrm>
            <a:off x="-8965" y="4644602"/>
            <a:ext cx="5036332" cy="1800000"/>
          </a:xfrm>
          <a:custGeom>
            <a:avLst/>
            <a:gdLst/>
            <a:ahLst/>
            <a:cxnLst/>
            <a:rect l="l" t="t" r="r" b="b"/>
            <a:pathLst>
              <a:path w="5036332" h="1800000">
                <a:moveTo>
                  <a:pt x="0" y="0"/>
                </a:moveTo>
                <a:lnTo>
                  <a:pt x="4175367" y="0"/>
                </a:lnTo>
                <a:lnTo>
                  <a:pt x="5036332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-12418" y="4643883"/>
            <a:ext cx="41760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991633" y="6435608"/>
            <a:ext cx="415236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4163582" y="4643883"/>
            <a:ext cx="840466" cy="179172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92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C00C-CCBB-4E2E-B71B-BBCBA95FC4AD}" type="datetimeFigureOut">
              <a:rPr lang="zh-CN" altLang="en-US" smtClean="0"/>
              <a:t>2018-03-05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8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C00C-CCBB-4E2E-B71B-BBCBA95FC4AD}" type="datetimeFigureOut">
              <a:rPr lang="zh-CN" altLang="en-US" smtClean="0"/>
              <a:t>2018-03-05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3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694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248" y="836712"/>
            <a:ext cx="7083032" cy="7200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8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48" y="836712"/>
            <a:ext cx="7083032" cy="7200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6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536" y="1124744"/>
            <a:ext cx="40386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97317" y="1124744"/>
            <a:ext cx="40386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248" y="836712"/>
            <a:ext cx="7083032" cy="7200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9248" y="836712"/>
            <a:ext cx="7083032" cy="7200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2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248" y="836712"/>
            <a:ext cx="7083032" cy="7200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4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 txBox="1">
            <a:spLocks/>
          </p:cNvSpPr>
          <p:nvPr userDrawn="1"/>
        </p:nvSpPr>
        <p:spPr>
          <a:xfrm>
            <a:off x="7010764" y="646646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19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5877" r="12599" b="75256"/>
          <a:stretch>
            <a:fillRect/>
          </a:stretch>
        </p:blipFill>
        <p:spPr bwMode="auto">
          <a:xfrm>
            <a:off x="-12417" y="6436985"/>
            <a:ext cx="9162876" cy="4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764" y="6466469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fld id="{B0F01089-547D-4415-A18D-626592F335F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Picture 2" descr="C:\Users\pc\Desktop\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8" y="6436985"/>
            <a:ext cx="2526086" cy="421015"/>
          </a:xfrm>
          <a:prstGeom prst="rect">
            <a:avLst/>
          </a:prstGeom>
          <a:noFill/>
          <a:effectLst>
            <a:outerShdw blurRad="38100" dist="38100" dir="2700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2700080" y="6482587"/>
            <a:ext cx="1998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0" kern="1200" dirty="0" smtClean="0">
                <a:solidFill>
                  <a:srgbClr val="FFFF00"/>
                </a:solidFill>
                <a:effectLst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德才兼备 知行合一</a:t>
            </a:r>
            <a:endParaRPr lang="zh-CN" altLang="en-US" sz="1600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79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C00C-CCBB-4E2E-B71B-BBCBA95FC4AD}" type="datetimeFigureOut">
              <a:rPr lang="zh-CN" altLang="en-US" smtClean="0"/>
              <a:t>2018-03-05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48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C00C-CCBB-4E2E-B71B-BBCBA95FC4AD}" type="datetimeFigureOut">
              <a:rPr lang="zh-CN" altLang="en-US" smtClean="0"/>
              <a:t>2018-03-05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01089-547D-4415-A18D-626592F33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24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gif"/><Relationship Id="rId5" Type="http://schemas.openxmlformats.org/officeDocument/2006/relationships/image" Target="../media/image73.jpe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4" Type="http://schemas.openxmlformats.org/officeDocument/2006/relationships/image" Target="../media/image72.jpe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144000" cy="21602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33883" y="1052736"/>
            <a:ext cx="8856984" cy="20162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为什么要学好计算机网络</a:t>
            </a:r>
            <a:r>
              <a:rPr lang="en-US" altLang="zh-CN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Internet: The Good, The Bad, and The Future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9552" y="3165210"/>
            <a:ext cx="6400800" cy="148792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zh-CN" altLang="en-US" sz="40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罗洪斌</a:t>
            </a:r>
            <a:endParaRPr lang="en-US" altLang="zh-CN" sz="40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zh-CN" altLang="en-US" sz="3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计算机学院 教授</a:t>
            </a:r>
            <a:r>
              <a:rPr lang="en-US" altLang="zh-CN" sz="3400" dirty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3400" dirty="0">
                <a:latin typeface="隶书" panose="02010509060101010101" pitchFamily="49" charset="-122"/>
                <a:ea typeface="隶书" panose="02010509060101010101" pitchFamily="49" charset="-122"/>
              </a:rPr>
              <a:t>博</a:t>
            </a:r>
            <a:r>
              <a:rPr lang="zh-CN" altLang="en-US" sz="3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导</a:t>
            </a:r>
            <a:r>
              <a:rPr lang="en-US" altLang="zh-CN" sz="3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3400" dirty="0">
                <a:latin typeface="隶书" panose="02010509060101010101" pitchFamily="49" charset="-122"/>
                <a:ea typeface="隶书" panose="02010509060101010101" pitchFamily="49" charset="-122"/>
              </a:rPr>
              <a:t>国家优青</a:t>
            </a:r>
            <a:endParaRPr lang="en-US" altLang="zh-CN" sz="3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835696" y="6453336"/>
            <a:ext cx="5688632" cy="404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2018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年春季学期   北京航空航天大学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学院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路校区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8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rgbClr val="C00000"/>
                </a:solidFill>
                <a:cs typeface="+mj-cs"/>
              </a:rPr>
              <a:t>经济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  <a:cs typeface="+mj-cs"/>
              </a:rPr>
              <a:t>梅特卡夫定律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3608" y="971203"/>
            <a:ext cx="669674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网络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的价值与用户数量的平方成正比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V=K×N</a:t>
            </a:r>
            <a:r>
              <a:rPr lang="en-US" altLang="zh-CN" sz="2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为用户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https://timgsa.baidu.com/timg?image&amp;quality=80&amp;size=b9999_10000&amp;sec=1513772049236&amp;di=d3e3945acc43d4f074810ba96fd56498&amp;imgtype=0&amp;src=http%3A%2F%2Fbpic.ooopic.com%2F16%2F34%2F29%2F16342984-55aa9d3fb8a310767aba118a70bb836e-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83" y="2132856"/>
            <a:ext cx="566462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rgbClr val="C00000"/>
                </a:solidFill>
                <a:cs typeface="+mj-cs"/>
              </a:rPr>
              <a:t>经济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互联网经济蓬勃发展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39843" y="1700808"/>
            <a:ext cx="252028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eaLnBrk="1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年，中国数字经济规模高达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22.58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万亿元。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7210" r="36563" b="20833"/>
          <a:stretch/>
        </p:blipFill>
        <p:spPr bwMode="auto">
          <a:xfrm>
            <a:off x="179512" y="980728"/>
            <a:ext cx="6347036" cy="518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6546267" y="4293096"/>
            <a:ext cx="252028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根据预测，</a:t>
            </a:r>
            <a:r>
              <a:rPr kumimoji="1"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2035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我国的数字经济将达</a:t>
            </a:r>
            <a:r>
              <a:rPr kumimoji="1"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6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rgbClr val="C00000"/>
                </a:solidFill>
                <a:cs typeface="+mj-cs"/>
              </a:rPr>
              <a:t>经济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互联网经济蓬勃发展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3262" y="946820"/>
            <a:ext cx="4839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500"/>
              </a:spcBef>
              <a:buSzPct val="80000"/>
              <a:defRPr/>
            </a:pPr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网络购物交易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4.7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万亿元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 descr="http://www.chyxx.com/2017/11/20171122135627nns1_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9" y="1412776"/>
            <a:ext cx="4886577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i.guancha.cn/news/2016/11/12/201611120003359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70" y="1002457"/>
            <a:ext cx="3800517" cy="278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age4.cnpp.cn/upload/images/20171113/09192334069_640x4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70" y="3861048"/>
            <a:ext cx="3800518" cy="25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image3.cnpp.cn/upload/images/20171113/13533072357_630x2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2" y="4267098"/>
            <a:ext cx="4896544" cy="21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rgbClr val="C00000"/>
                </a:solidFill>
                <a:cs typeface="+mj-cs"/>
              </a:rPr>
              <a:t>经济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互联网经济蓬勃发展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7504" y="1065510"/>
            <a:ext cx="342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名中，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互联网企业占据统治地位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，如谷歌、苹果、微软、亚马逊、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悉数入选。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4" name="Picture 4" descr="http://i.ce.cn/newwap/cj/gd/201706/29/W0201706293668456935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37" y="986483"/>
            <a:ext cx="5489851" cy="54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 flipH="1">
            <a:off x="3603237" y="4239555"/>
            <a:ext cx="5489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8888" r="40057" b="20684"/>
          <a:stretch/>
        </p:blipFill>
        <p:spPr bwMode="auto">
          <a:xfrm>
            <a:off x="54446" y="2091680"/>
            <a:ext cx="4839632" cy="42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1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rgbClr val="C00000"/>
                </a:solidFill>
                <a:cs typeface="+mj-cs"/>
              </a:rPr>
              <a:t>经济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互联网经济蓬勃发展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http://image1.askci.com/images/2016/07/01/a35b1775-35e4-406f-b667-dee1ab70efa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98"/>
          <a:stretch/>
        </p:blipFill>
        <p:spPr bwMode="auto">
          <a:xfrm>
            <a:off x="270591" y="1647850"/>
            <a:ext cx="4301409" cy="474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1.askci.com/images/2016/07/01/a35b1775-35e4-406f-b667-dee1ab70efa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4" b="67089"/>
          <a:stretch/>
        </p:blipFill>
        <p:spPr bwMode="auto">
          <a:xfrm>
            <a:off x="4974450" y="927769"/>
            <a:ext cx="3918030" cy="550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98072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“独角兽”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估值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发展前景良好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56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7664" y="2492896"/>
            <a:ext cx="604867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2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</a:t>
            </a:r>
            <a:r>
              <a:rPr lang="en-US" altLang="zh-CN" sz="120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</a:t>
            </a:r>
            <a:r>
              <a:rPr lang="en-US" altLang="zh-CN" sz="12000" b="1" cap="none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</a:t>
            </a:r>
            <a:endParaRPr lang="zh-CN" altLang="en-US" sz="120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2070" r="41045" b="4759"/>
          <a:stretch>
            <a:fillRect/>
          </a:stretch>
        </p:blipFill>
        <p:spPr bwMode="auto">
          <a:xfrm>
            <a:off x="6588125" y="3082280"/>
            <a:ext cx="2509838" cy="261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 noChangeArrowheads="1"/>
          </p:cNvSpPr>
          <p:nvPr/>
        </p:nvSpPr>
        <p:spPr bwMode="auto">
          <a:xfrm>
            <a:off x="6680200" y="5766966"/>
            <a:ext cx="2366963" cy="6143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80000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月，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美国龙卷风警报系统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遭黑客入侵</a:t>
            </a:r>
          </a:p>
        </p:txBody>
      </p:sp>
      <p:sp>
        <p:nvSpPr>
          <p:cNvPr id="7" name="内容占位符 2"/>
          <p:cNvSpPr txBox="1">
            <a:spLocks noChangeArrowheads="1"/>
          </p:cNvSpPr>
          <p:nvPr/>
        </p:nvSpPr>
        <p:spPr bwMode="auto">
          <a:xfrm>
            <a:off x="34925" y="963438"/>
            <a:ext cx="41767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端系统安全方面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152775" y="980901"/>
            <a:ext cx="617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端系统安全性脆弱、易受攻击，安全事件频繁发生。</a:t>
            </a:r>
          </a:p>
        </p:txBody>
      </p:sp>
      <p:pic>
        <p:nvPicPr>
          <p:cNvPr id="9" name="Picture 15" descr="https://timgsa.baidu.com/timg?image&amp;quality=80&amp;size=b9999_10000&amp;sec=1501669951171&amp;di=12dfc2f3ac1b31cf547988440326f590&amp;imgtype=0&amp;src=http%3A%2F%2Fwww.secdoctor.com%2Fuploads%2Fallimg%2F160329%2F705-1603291A3262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3539951"/>
            <a:ext cx="3976688" cy="215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 noChangeArrowheads="1"/>
          </p:cNvSpPr>
          <p:nvPr/>
        </p:nvSpPr>
        <p:spPr bwMode="auto">
          <a:xfrm>
            <a:off x="2622551" y="5732288"/>
            <a:ext cx="3965574" cy="6829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rgbClr val="0000CC"/>
              </a:buClr>
              <a:buSzPct val="80000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月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日，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乌克兰电力系统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遭恶意代码攻击，导致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7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个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110KV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的变电站和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个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35KV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的变电站出现故障，导致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80000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用户断电。</a:t>
            </a:r>
          </a:p>
        </p:txBody>
      </p:sp>
      <p:pic>
        <p:nvPicPr>
          <p:cNvPr id="11" name="Picture 19"/>
          <p:cNvPicPr>
            <a:picLocks noChangeAspect="1" noChangeArrowheads="1"/>
          </p:cNvPicPr>
          <p:nvPr/>
        </p:nvPicPr>
        <p:blipFill rotWithShape="1">
          <a:blip r:embed="rId5"/>
          <a:srcRect l="21000" t="17882" r="42831" b="24554"/>
          <a:stretch/>
        </p:blipFill>
        <p:spPr bwMode="auto">
          <a:xfrm>
            <a:off x="71439" y="3539952"/>
            <a:ext cx="2412330" cy="215930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 txBox="1">
            <a:spLocks noChangeArrowheads="1"/>
          </p:cNvSpPr>
          <p:nvPr/>
        </p:nvSpPr>
        <p:spPr bwMode="auto">
          <a:xfrm>
            <a:off x="63501" y="5697934"/>
            <a:ext cx="2448844" cy="7173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</a:t>
            </a:r>
            <a:r>
              <a:rPr lang="zh-CN" altLang="en-US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伊朗布什尔核电站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遭遇震网病毒攻击，导致伊朗的核计划推迟。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0800" y="2346151"/>
            <a:ext cx="8996363" cy="287337"/>
          </a:xfrm>
          <a:prstGeom prst="rightArrow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rgbClr val="FF0000"/>
              </a:gs>
            </a:gsLst>
            <a:lin ang="5400000" scaled="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547813" y="2566813"/>
            <a:ext cx="0" cy="377825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84213" y="2057226"/>
            <a:ext cx="0" cy="355600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4011613" y="2057226"/>
            <a:ext cx="0" cy="355600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948488" y="2057226"/>
            <a:ext cx="0" cy="355600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8540750" y="2655713"/>
            <a:ext cx="5683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zh-CN" altLang="en-US" sz="12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时间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838700" y="2566813"/>
            <a:ext cx="4763" cy="379413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179763" y="2566813"/>
            <a:ext cx="0" cy="379413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323850" y="2549351"/>
            <a:ext cx="71913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2007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92075" y="1455563"/>
            <a:ext cx="12080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加拿大水利控制系统</a:t>
            </a:r>
          </a:p>
        </p:txBody>
      </p:sp>
      <p:sp>
        <p:nvSpPr>
          <p:cNvPr id="23" name="内容占位符 2"/>
          <p:cNvSpPr txBox="1">
            <a:spLocks/>
          </p:cNvSpPr>
          <p:nvPr/>
        </p:nvSpPr>
        <p:spPr bwMode="auto">
          <a:xfrm>
            <a:off x="942975" y="2954163"/>
            <a:ext cx="12096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波兰某城市地铁系统</a:t>
            </a:r>
          </a:p>
        </p:txBody>
      </p:sp>
      <p:sp>
        <p:nvSpPr>
          <p:cNvPr id="24" name="内容占位符 2"/>
          <p:cNvSpPr txBox="1">
            <a:spLocks/>
          </p:cNvSpPr>
          <p:nvPr/>
        </p:nvSpPr>
        <p:spPr bwMode="auto">
          <a:xfrm>
            <a:off x="1235075" y="2100088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2008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2141538" y="2954163"/>
            <a:ext cx="22129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西门子工业控制系统</a:t>
            </a:r>
            <a:endParaRPr lang="en-US" altLang="zh-CN" sz="16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伊朗布什尔核电站</a:t>
            </a:r>
          </a:p>
        </p:txBody>
      </p:sp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2843213" y="2119138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2010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 bwMode="auto">
          <a:xfrm>
            <a:off x="3651250" y="2565226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2011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28" name="内容占位符 2"/>
          <p:cNvSpPr txBox="1">
            <a:spLocks/>
          </p:cNvSpPr>
          <p:nvPr/>
        </p:nvSpPr>
        <p:spPr bwMode="auto">
          <a:xfrm>
            <a:off x="3113088" y="1455563"/>
            <a:ext cx="17462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美国伊利诺伊州城市供水系统</a:t>
            </a:r>
            <a:endParaRPr lang="en-US" altLang="zh-CN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29" name="内容占位符 2"/>
          <p:cNvSpPr txBox="1">
            <a:spLocks/>
          </p:cNvSpPr>
          <p:nvPr/>
        </p:nvSpPr>
        <p:spPr bwMode="auto">
          <a:xfrm>
            <a:off x="4478338" y="2130251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2012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4140200" y="2954163"/>
            <a:ext cx="17192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两座美国电厂遭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USB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病毒攻击</a:t>
            </a:r>
          </a:p>
        </p:txBody>
      </p:sp>
      <p:sp>
        <p:nvSpPr>
          <p:cNvPr id="31" name="内容占位符 2"/>
          <p:cNvSpPr txBox="1">
            <a:spLocks/>
          </p:cNvSpPr>
          <p:nvPr/>
        </p:nvSpPr>
        <p:spPr bwMode="auto">
          <a:xfrm>
            <a:off x="7929563" y="2563638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2017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6557963" y="2544588"/>
            <a:ext cx="7207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2015</a:t>
            </a:r>
            <a:endParaRPr lang="zh-CN" altLang="en-US" sz="1600">
              <a:latin typeface="微软雅黑" pitchFamily="34" charset="-122"/>
              <a:ea typeface="微软雅黑" pitchFamily="34" charset="-122"/>
              <a:cs typeface="Heiti SC Light"/>
              <a:sym typeface="Gill Sans Ligh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8316913" y="2055638"/>
            <a:ext cx="0" cy="355600"/>
          </a:xfrm>
          <a:prstGeom prst="line">
            <a:avLst/>
          </a:prstGeom>
          <a:ln w="381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 txBox="1">
            <a:spLocks/>
          </p:cNvSpPr>
          <p:nvPr/>
        </p:nvSpPr>
        <p:spPr bwMode="auto">
          <a:xfrm>
            <a:off x="6397625" y="1455563"/>
            <a:ext cx="10414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乌克兰电力系统</a:t>
            </a:r>
          </a:p>
        </p:txBody>
      </p:sp>
      <p:sp>
        <p:nvSpPr>
          <p:cNvPr id="35" name="内容占位符 2"/>
          <p:cNvSpPr txBox="1">
            <a:spLocks/>
          </p:cNvSpPr>
          <p:nvPr/>
        </p:nvSpPr>
        <p:spPr bwMode="auto">
          <a:xfrm>
            <a:off x="7667625" y="1455563"/>
            <a:ext cx="12969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美国龙卷风警报系统</a:t>
            </a:r>
          </a:p>
        </p:txBody>
      </p:sp>
      <p:sp>
        <p:nvSpPr>
          <p:cNvPr id="36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网络空间安全威胁</a:t>
            </a:r>
            <a:r>
              <a:rPr kumimoji="1"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巨大</a:t>
            </a:r>
          </a:p>
        </p:txBody>
      </p:sp>
    </p:spTree>
    <p:extLst>
      <p:ext uri="{BB962C8B-B14F-4D97-AF65-F5344CB8AC3E}">
        <p14:creationId xmlns:p14="http://schemas.microsoft.com/office/powerpoint/2010/main" val="14807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网络空间安全威胁巨大</a:t>
            </a:r>
            <a:endParaRPr kumimoji="1" lang="zh-CN" altLang="en-US" sz="3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65100" y="5905848"/>
            <a:ext cx="426288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月物联网设备（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145000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台照相机）发起的分布式拒绝服务攻击流量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已达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Tbps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。</a:t>
            </a:r>
          </a:p>
        </p:txBody>
      </p:sp>
      <p:pic>
        <p:nvPicPr>
          <p:cNvPr id="6" name="Picture 6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8899" t="8651" r="36369" b="45136"/>
          <a:stretch/>
        </p:blipFill>
        <p:spPr bwMode="auto">
          <a:xfrm>
            <a:off x="179388" y="3486573"/>
            <a:ext cx="4248596" cy="23906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1" descr="https://ss1.baidu.com/6ONXsjip0QIZ8tyhnq/it/u=3497470423,1188338722&amp;fm=82&amp;s=BEEFFE160922732C947B01600300A03B&amp;w=320&amp;h=160&amp;im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3486573"/>
            <a:ext cx="3912333" cy="239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919662" y="5896322"/>
            <a:ext cx="3912333" cy="5326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buClr>
                <a:srgbClr val="0000CC"/>
              </a:buClr>
              <a:buSzPct val="80000"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2016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月，物联网设备针对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DNS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服务商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Dyn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的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攻击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，导致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Twitter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等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网站无法访问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。</a:t>
            </a:r>
          </a:p>
        </p:txBody>
      </p: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179388" y="908720"/>
            <a:ext cx="64801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网络安全方面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13913" r="41304" b="4887"/>
          <a:stretch>
            <a:fillRect/>
          </a:stretch>
        </p:blipFill>
        <p:spPr bwMode="auto">
          <a:xfrm>
            <a:off x="3779838" y="1037308"/>
            <a:ext cx="23526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t="18387" r="39183" b="10674"/>
          <a:stretch>
            <a:fillRect/>
          </a:stretch>
        </p:blipFill>
        <p:spPr bwMode="auto">
          <a:xfrm>
            <a:off x="6264275" y="1008733"/>
            <a:ext cx="270033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261938" y="1502445"/>
            <a:ext cx="315753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Clr>
                <a:srgbClr val="0000CC"/>
              </a:buClr>
              <a:buSzPct val="80000"/>
            </a:pPr>
            <a:r>
              <a:rPr lang="zh-CN" altLang="en-US" sz="20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部分物联网协议未考虑安全性，物联网节点的安全防范措施不足，</a:t>
            </a:r>
            <a:r>
              <a:rPr lang="zh-CN" altLang="en-US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利用物联网设备发起的网络攻击事件频繁发生</a:t>
            </a:r>
            <a:r>
              <a:rPr lang="zh-CN" altLang="en-US" sz="20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。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34445" r="36205" b="34304"/>
          <a:stretch/>
        </p:blipFill>
        <p:spPr bwMode="auto">
          <a:xfrm>
            <a:off x="165100" y="949929"/>
            <a:ext cx="8943404" cy="319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史上首个核弹级DDoS攻击肆掠全球 GitHub遭1.35T级流量攻击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3" y="2242220"/>
            <a:ext cx="8930751" cy="416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18526" r="35712" b="24448"/>
          <a:stretch>
            <a:fillRect/>
          </a:stretch>
        </p:blipFill>
        <p:spPr bwMode="auto">
          <a:xfrm>
            <a:off x="6372225" y="3957786"/>
            <a:ext cx="2592388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6392863" y="5865961"/>
            <a:ext cx="2592387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2017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年上半年，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2227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起安全事件泄露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60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亿条数据</a:t>
            </a:r>
          </a:p>
        </p:txBody>
      </p:sp>
      <p:sp>
        <p:nvSpPr>
          <p:cNvPr id="6" name="内容占位符 2"/>
          <p:cNvSpPr txBox="1">
            <a:spLocks noChangeArrowheads="1"/>
          </p:cNvSpPr>
          <p:nvPr/>
        </p:nvSpPr>
        <p:spPr bwMode="auto">
          <a:xfrm>
            <a:off x="179388" y="908720"/>
            <a:ext cx="864076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r>
              <a:rPr lang="en-US" altLang="zh-CN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数据安全方面，</a:t>
            </a:r>
            <a:r>
              <a:rPr lang="zh-CN" altLang="en-US" sz="28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数据泄密事件频发发生。</a:t>
            </a:r>
            <a:endParaRPr lang="zh-CN" altLang="en-US" sz="28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 descr="http://n1.itc.cn/img8/wb/recom/2016/12/09/14812541676587457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48048"/>
            <a:ext cx="2808287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0825" y="3321298"/>
            <a:ext cx="2684463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2015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年，美国国税局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71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万纳税人个人账户信息被泄露</a:t>
            </a:r>
          </a:p>
        </p:txBody>
      </p:sp>
      <p:pic>
        <p:nvPicPr>
          <p:cNvPr id="9" name="Picture 4" descr="http://n1.itc.cn/img8/wb/recom/2016/12/09/148125416769888599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448048"/>
            <a:ext cx="3097212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3492500" y="3321298"/>
            <a:ext cx="2466975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2016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年，美国雅虎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5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亿用户账户信息被泄露</a:t>
            </a:r>
          </a:p>
        </p:txBody>
      </p:sp>
      <p:pic>
        <p:nvPicPr>
          <p:cNvPr id="11" name="Picture 6" descr="http://n1.itc.cn/img8/wb/recom/2016/12/09/148125416878370972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1448048"/>
            <a:ext cx="2470150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372225" y="3321298"/>
            <a:ext cx="2771775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2016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年，美国民主党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19252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封绝密电子邮件数据泄漏</a:t>
            </a:r>
          </a:p>
        </p:txBody>
      </p:sp>
      <p:pic>
        <p:nvPicPr>
          <p:cNvPr id="13" name="Picture 8" descr="http://n1.itc.cn/img8/wb/recom/2016/12/09/148125416767238075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957786"/>
            <a:ext cx="28098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49238" y="5865961"/>
            <a:ext cx="2684462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2016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FACC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遭黑客攻击并被盗取</a:t>
            </a:r>
            <a:r>
              <a:rPr lang="en-US" altLang="zh-CN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5000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万欧元</a:t>
            </a: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8"/>
          <a:srcRect l="20824" t="34196" r="24382" b="10101"/>
          <a:stretch/>
        </p:blipFill>
        <p:spPr bwMode="auto">
          <a:xfrm>
            <a:off x="3111500" y="3967311"/>
            <a:ext cx="3044825" cy="18637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3111500" y="5865961"/>
            <a:ext cx="3044825" cy="539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0000CC"/>
              </a:buClr>
              <a:buSzPct val="80000"/>
            </a:pP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2017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年，瑞典遭遇史上最严重数据泄露事件，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Heiti SC Light"/>
                <a:sym typeface="Gill Sans Light"/>
              </a:rPr>
              <a:t>名大臣被免职</a:t>
            </a:r>
          </a:p>
        </p:txBody>
      </p:sp>
      <p:sp>
        <p:nvSpPr>
          <p:cNvPr id="17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网络空间安全威胁巨大</a:t>
            </a:r>
            <a:endParaRPr kumimoji="1" lang="zh-CN" altLang="en-US" sz="3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3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17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网络可扩展能力面临巨大挑战</a:t>
            </a:r>
            <a:endParaRPr kumimoji="1" lang="zh-CN" altLang="en-US" sz="3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4572000" y="5733256"/>
            <a:ext cx="4392613" cy="61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14000"/>
              </a:lnSpc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仅在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2015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年，我国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有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232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部网络电视剧的播放量超过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10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亿次，互联网存在大量冗余传输。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08125"/>
              </p:ext>
            </p:extLst>
          </p:nvPr>
        </p:nvGraphicFramePr>
        <p:xfrm>
          <a:off x="4549775" y="1472590"/>
          <a:ext cx="4414838" cy="41071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648"/>
                <a:gridCol w="1695298"/>
                <a:gridCol w="1871892"/>
              </a:tblGrid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网络电视剧名称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网络播放</a:t>
                      </a:r>
                      <a:r>
                        <a:rPr lang="zh-CN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量（亿次）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>
                    <a:solidFill>
                      <a:srgbClr val="0066FF"/>
                    </a:solidFill>
                  </a:tcPr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芈月传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238.22</a:t>
                      </a:r>
                      <a:endParaRPr lang="en-US" altLang="zh-CN" sz="16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花千骨</a:t>
                      </a:r>
                      <a:endParaRPr lang="zh-CN" altLang="en-US" sz="1600" b="0" i="0" u="none" strike="noStrike" dirty="0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196.17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武媚娘传奇</a:t>
                      </a:r>
                      <a:endParaRPr lang="zh-CN" altLang="en-US" sz="1600" b="0" i="0" u="none" strike="noStrike" dirty="0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129.17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琅琊榜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111.99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古剑奇谭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97.78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甄嬛传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94.59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何以笙箫默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88.61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大秧歌</a:t>
                      </a:r>
                      <a:endParaRPr lang="zh-CN" altLang="en-US" sz="1600" b="0" i="0" u="none" strike="noStrike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78.99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云中歌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78.56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  <a:tr h="37335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克拉恋人</a:t>
                      </a:r>
                      <a:endParaRPr lang="zh-CN" altLang="en-US" sz="1600" b="0" i="0" u="none" strike="noStrike" dirty="0">
                        <a:solidFill>
                          <a:srgbClr val="444444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75.31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1" marR="7621" marT="7615" marB="0" anchor="b"/>
                </a:tc>
              </a:tr>
            </a:tbl>
          </a:graphicData>
        </a:graphic>
      </p:graphicFrame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34925" y="967259"/>
            <a:ext cx="4105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14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路由表飞速扩张，寻址压力大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4572000" y="967259"/>
            <a:ext cx="43021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14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内容重复传输，浪费网络资源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2" name="Picture 2" descr="http://bgp.potaroo.net/bgprpts/bgp-ac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5" y="3645024"/>
            <a:ext cx="41179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625" y="1449660"/>
            <a:ext cx="3979863" cy="2400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5"/>
          <a:srcRect l="4971" t="31832" r="62500" b="35455"/>
          <a:stretch/>
        </p:blipFill>
        <p:spPr bwMode="auto">
          <a:xfrm>
            <a:off x="142875" y="1952897"/>
            <a:ext cx="4011613" cy="22685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61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Question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https://timgsa.baidu.com/timg?image&amp;quality=80&amp;size=b9999_10000&amp;sec=1513747491400&amp;di=5f23afd16cc2c5847e8a92ef25da611e&amp;imgtype=0&amp;src=http%3A%2F%2Fimgsrc.baidu.com%2Fimage%2Fc0%253Dshijue1%252C0%252C0%252C294%252C40%2Fsign%3Dfd9f9c0eb3389b502cf2e811ed5c8fa8%2F4ec2d5628535e5dd2c5f23cf7cc6a7efce1b62a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6" t="9096" r="37682" b="10689"/>
          <a:stretch/>
        </p:blipFill>
        <p:spPr bwMode="auto">
          <a:xfrm>
            <a:off x="1256606" y="2348880"/>
            <a:ext cx="2643311" cy="37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副标题 2"/>
          <p:cNvSpPr txBox="1">
            <a:spLocks/>
          </p:cNvSpPr>
          <p:nvPr/>
        </p:nvSpPr>
        <p:spPr>
          <a:xfrm>
            <a:off x="1476871" y="1052736"/>
            <a:ext cx="7343601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600" b="1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有谁</a:t>
            </a:r>
            <a:r>
              <a:rPr lang="zh-CN" altLang="en-US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没有</a:t>
            </a:r>
            <a:r>
              <a:rPr lang="zh-CN" altLang="en-US" sz="6600" b="1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上过网</a:t>
            </a:r>
            <a:r>
              <a:rPr lang="en-US" altLang="zh-CN" sz="6600" b="1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?</a:t>
            </a:r>
          </a:p>
        </p:txBody>
      </p:sp>
      <p:sp>
        <p:nvSpPr>
          <p:cNvPr id="7" name="矩形 6"/>
          <p:cNvSpPr/>
          <p:nvPr/>
        </p:nvSpPr>
        <p:spPr>
          <a:xfrm>
            <a:off x="5292499" y="1724610"/>
            <a:ext cx="2303837" cy="50167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0</a:t>
            </a:r>
            <a:endParaRPr lang="zh-CN" altLang="en-US" sz="320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10" name="Picture 2" descr="http://bpic.ooopic.com/16/80/67/16806792-4596e021f14a3bcce4f068df6507b42c-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1" t="17851" r="29533" b="25813"/>
          <a:stretch/>
        </p:blipFill>
        <p:spPr bwMode="auto">
          <a:xfrm>
            <a:off x="825804" y="1244377"/>
            <a:ext cx="53286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201613" y="955501"/>
            <a:ext cx="4154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2010.4.8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中国电信因误配置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，劫持各国流量，导致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15%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的地址无法访问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225425" y="3510533"/>
            <a:ext cx="4249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2014.1.21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因误操作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，国内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根服务器故障，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67%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网站失效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4810125" y="955501"/>
            <a:ext cx="4154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日，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因谷歌不慎劫持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BGP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路由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，导致日本断网约</a:t>
            </a: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小时 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65734"/>
            <a:ext cx="4060825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3117"/>
            <a:ext cx="635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4897438" y="3510533"/>
            <a:ext cx="3995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en-US" altLang="zh-CN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2017.11.8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，因技术人员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配置失误</a:t>
            </a:r>
            <a:r>
              <a:rPr lang="zh-CN" altLang="en-US" sz="1400" b="1" dirty="0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，导致美国大片地区断网</a:t>
            </a:r>
            <a:endParaRPr lang="zh-CN" altLang="en-US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032398"/>
            <a:ext cx="2960688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1" descr="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4155878"/>
            <a:ext cx="4154488" cy="225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2"/>
          <p:cNvPicPr>
            <a:picLocks noChangeAspect="1" noChangeArrowheads="1"/>
          </p:cNvPicPr>
          <p:nvPr/>
        </p:nvPicPr>
        <p:blipFill rotWithShape="1">
          <a:blip r:embed="rId7"/>
          <a:srcRect l="18692" t="9139" r="40590" b="84269"/>
          <a:stretch/>
        </p:blipFill>
        <p:spPr bwMode="auto">
          <a:xfrm>
            <a:off x="4810125" y="4005064"/>
            <a:ext cx="4154488" cy="40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8"/>
          <a:srcRect l="16927" t="14583" r="39803" b="45486"/>
          <a:stretch/>
        </p:blipFill>
        <p:spPr bwMode="auto">
          <a:xfrm>
            <a:off x="4878388" y="1465734"/>
            <a:ext cx="3925887" cy="20367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kumimoji="1" lang="zh-CN" altLang="en-US" sz="3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控可管性差</a:t>
            </a:r>
            <a:endParaRPr kumimoji="1" lang="zh-CN" altLang="en-US" sz="3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0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179388" y="116632"/>
            <a:ext cx="6500812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网络移动性支持能力不足</a:t>
            </a:r>
            <a:endParaRPr kumimoji="1" lang="zh-CN" altLang="en-US" sz="3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185988" y="1054770"/>
            <a:ext cx="2376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rgbClr val="0F1249"/>
                </a:solidFill>
                <a:latin typeface="微软雅黑" pitchFamily="34" charset="-122"/>
                <a:ea typeface="微软雅黑" pitchFamily="34" charset="-122"/>
              </a:rPr>
              <a:t>无法相互快速切换</a:t>
            </a: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79388" y="3615408"/>
            <a:ext cx="4784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应用到</a:t>
            </a:r>
            <a:r>
              <a:rPr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LEO</a:t>
            </a:r>
            <a:r>
              <a:rPr lang="zh-CN" altLang="en-US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天基信息网络时，不仅面临频繁切换等问题，而且切换时延大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4810125" y="908720"/>
            <a:ext cx="4225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移动自组织网络环境（如蜂群、车联网）下，传统基于</a:t>
            </a:r>
            <a:r>
              <a:rPr lang="en-US" altLang="zh-CN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的思路</a:t>
            </a:r>
            <a:r>
              <a:rPr lang="zh-CN" altLang="en-US" sz="1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难以做到大规模组网</a:t>
            </a:r>
            <a:r>
              <a:rPr lang="zh-CN" altLang="en-US"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/>
          <a:srcRect l="13146" t="8690" r="37809" b="47415"/>
          <a:stretch/>
        </p:blipFill>
        <p:spPr bwMode="auto">
          <a:xfrm>
            <a:off x="179388" y="1537370"/>
            <a:ext cx="4148137" cy="20875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https://timgsa.baidu.com/timg?image&amp;quality=80&amp;size=b9999_10000&amp;sec=1510136234283&amp;di=94758631b65b551ecfca5d5ebdd94df6&amp;imgtype=0&amp;src=http%3A%2F%2Fimg.weixinyidu.com%2F151118%2F5eb946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13202"/>
          <a:stretch>
            <a:fillRect/>
          </a:stretch>
        </p:blipFill>
        <p:spPr bwMode="auto">
          <a:xfrm>
            <a:off x="176213" y="949995"/>
            <a:ext cx="7207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https://ss0.bdstatic.com/70cFuHSh_Q1YnxGkpoWK1HF6hhy/it/u=977333844,443507950&amp;fm=27&amp;gp=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76983"/>
            <a:ext cx="8429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796925" y="1045245"/>
            <a:ext cx="6477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ts val="600"/>
              </a:spcBef>
              <a:buFont typeface="Arial" pitchFamily="34" charset="0"/>
              <a:buNone/>
            </a:pP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与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4149080"/>
            <a:ext cx="4810125" cy="2273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08104" y="3669384"/>
            <a:ext cx="3527946" cy="275602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 rotWithShape="1">
          <a:blip r:embed="rId8"/>
          <a:srcRect l="17436" t="11085" r="18988" b="29502"/>
          <a:stretch/>
        </p:blipFill>
        <p:spPr bwMode="auto">
          <a:xfrm>
            <a:off x="4772025" y="1564358"/>
            <a:ext cx="4264025" cy="2051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 rotWithShape="1">
          <a:blip r:embed="rId9"/>
          <a:srcRect l="18315" t="70712" r="19242" b="16405"/>
          <a:stretch/>
        </p:blipFill>
        <p:spPr bwMode="auto">
          <a:xfrm>
            <a:off x="145256" y="4148807"/>
            <a:ext cx="8891587" cy="1454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 rotWithShape="1">
          <a:blip r:embed="rId10"/>
          <a:srcRect l="17435" t="82323" r="18820" b="6367"/>
          <a:stretch/>
        </p:blipFill>
        <p:spPr bwMode="auto">
          <a:xfrm>
            <a:off x="153988" y="5524078"/>
            <a:ext cx="8882062" cy="8858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4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304233" y="1051776"/>
            <a:ext cx="29870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600"/>
              </a:spcBef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2009~2013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传输延时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，美路基导弹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防御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系统三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次拦截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均未成功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139952" y="1002264"/>
            <a:ext cx="4313336" cy="443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 smtClean="0"/>
              <a:t>国家重要行业和领域需要</a:t>
            </a:r>
            <a:r>
              <a:rPr lang="zh-CN" altLang="en-US" sz="2000" dirty="0" smtClean="0">
                <a:solidFill>
                  <a:srgbClr val="C00000"/>
                </a:solidFill>
              </a:rPr>
              <a:t>实时性保障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" y="2065771"/>
            <a:ext cx="2831307" cy="1493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矩形 9"/>
          <p:cNvSpPr/>
          <p:nvPr/>
        </p:nvSpPr>
        <p:spPr>
          <a:xfrm>
            <a:off x="3518359" y="4615968"/>
            <a:ext cx="261133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>
              <a:spcBef>
                <a:spcPts val="600"/>
              </a:spcBef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任正非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：随着逐步逼近香农定理、摩尔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定律极限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，面对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大流量、低延时的理论还未创造出来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，华为已感到前途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茫茫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63887" y="1507964"/>
            <a:ext cx="5131619" cy="2790858"/>
            <a:chOff x="3819525" y="1507963"/>
            <a:chExt cx="4875981" cy="3147271"/>
          </a:xfrm>
        </p:grpSpPr>
        <p:sp>
          <p:nvSpPr>
            <p:cNvPr id="12" name="圆角矩形 11"/>
            <p:cNvSpPr/>
            <p:nvPr/>
          </p:nvSpPr>
          <p:spPr>
            <a:xfrm>
              <a:off x="3819525" y="1525511"/>
              <a:ext cx="4875981" cy="3129723"/>
            </a:xfrm>
            <a:prstGeom prst="roundRect">
              <a:avLst>
                <a:gd name="adj" fmla="val 5102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543" y="3900792"/>
              <a:ext cx="1243596" cy="648586"/>
            </a:xfrm>
            <a:prstGeom prst="roundRect">
              <a:avLst>
                <a:gd name="adj" fmla="val 16667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005" y="3900792"/>
              <a:ext cx="1262073" cy="648586"/>
            </a:xfrm>
            <a:prstGeom prst="roundRect">
              <a:avLst>
                <a:gd name="adj" fmla="val 16667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940" y="3900792"/>
              <a:ext cx="1243244" cy="64858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948" y="1873045"/>
              <a:ext cx="1213228" cy="67439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318" y="1879511"/>
              <a:ext cx="1278047" cy="692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8" name="Picture 2" descr="http://www.people.com.cn/h/pic/20111103/79/1114619439134545982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004" y="2883002"/>
              <a:ext cx="1262074" cy="62432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48" y="2883002"/>
              <a:ext cx="1218628" cy="636819"/>
            </a:xfrm>
            <a:prstGeom prst="roundRect">
              <a:avLst>
                <a:gd name="adj" fmla="val 16667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矩形 27"/>
            <p:cNvSpPr>
              <a:spLocks noChangeArrowheads="1"/>
            </p:cNvSpPr>
            <p:nvPr/>
          </p:nvSpPr>
          <p:spPr bwMode="auto">
            <a:xfrm>
              <a:off x="4066861" y="3548092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工业控制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" name="矩形 28"/>
            <p:cNvSpPr>
              <a:spLocks noChangeArrowheads="1"/>
            </p:cNvSpPr>
            <p:nvPr/>
          </p:nvSpPr>
          <p:spPr bwMode="auto">
            <a:xfrm>
              <a:off x="5830232" y="3548566"/>
              <a:ext cx="8002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车联网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2" name="矩形 28"/>
            <p:cNvSpPr>
              <a:spLocks noChangeArrowheads="1"/>
            </p:cNvSpPr>
            <p:nvPr/>
          </p:nvSpPr>
          <p:spPr bwMode="auto">
            <a:xfrm>
              <a:off x="7441339" y="3540755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智能电网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3" name="矩形 27"/>
            <p:cNvSpPr>
              <a:spLocks noChangeArrowheads="1"/>
            </p:cNvSpPr>
            <p:nvPr/>
          </p:nvSpPr>
          <p:spPr bwMode="auto">
            <a:xfrm>
              <a:off x="4066861" y="1507963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rgbClr val="0000CC"/>
                  </a:solidFill>
                  <a:ea typeface="黑体" panose="02010609060101010101" pitchFamily="49" charset="-122"/>
                </a:rPr>
                <a:t>战场</a:t>
              </a:r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控制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5366246" y="2930820"/>
              <a:ext cx="172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网络实时传输</a:t>
              </a:r>
              <a:endParaRPr 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7"/>
            <p:cNvSpPr>
              <a:spLocks noChangeArrowheads="1"/>
            </p:cNvSpPr>
            <p:nvPr/>
          </p:nvSpPr>
          <p:spPr bwMode="auto">
            <a:xfrm>
              <a:off x="7441342" y="1507963"/>
              <a:ext cx="1005403" cy="381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虚拟现实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6" name="矩形 27"/>
            <p:cNvSpPr>
              <a:spLocks noChangeArrowheads="1"/>
            </p:cNvSpPr>
            <p:nvPr/>
          </p:nvSpPr>
          <p:spPr bwMode="auto">
            <a:xfrm>
              <a:off x="5727640" y="1525568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医疗卫生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7" name="矩形 28"/>
            <p:cNvSpPr>
              <a:spLocks noChangeArrowheads="1"/>
            </p:cNvSpPr>
            <p:nvPr/>
          </p:nvSpPr>
          <p:spPr bwMode="auto">
            <a:xfrm>
              <a:off x="7441339" y="2546610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投资贸易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4066861" y="254661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 smtClean="0">
                  <a:solidFill>
                    <a:srgbClr val="0000CC"/>
                  </a:solidFill>
                  <a:ea typeface="黑体" panose="02010609060101010101" pitchFamily="49" charset="-122"/>
                </a:rPr>
                <a:t>网络服务</a:t>
              </a:r>
              <a:endParaRPr lang="zh-CN" altLang="en-US" sz="1600" dirty="0">
                <a:solidFill>
                  <a:srgbClr val="0000CC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9" name="上箭头 28"/>
            <p:cNvSpPr/>
            <p:nvPr/>
          </p:nvSpPr>
          <p:spPr>
            <a:xfrm>
              <a:off x="6027623" y="2655962"/>
              <a:ext cx="405437" cy="236191"/>
            </a:xfrm>
            <a:prstGeom prst="up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上箭头 29"/>
            <p:cNvSpPr/>
            <p:nvPr/>
          </p:nvSpPr>
          <p:spPr>
            <a:xfrm rot="10800000">
              <a:off x="6027623" y="3379146"/>
              <a:ext cx="405437" cy="246524"/>
            </a:xfrm>
            <a:prstGeom prst="up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上箭头 30"/>
            <p:cNvSpPr/>
            <p:nvPr/>
          </p:nvSpPr>
          <p:spPr>
            <a:xfrm rot="5400000">
              <a:off x="6988268" y="3044158"/>
              <a:ext cx="327719" cy="263713"/>
            </a:xfrm>
            <a:prstGeom prst="up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上箭头 31"/>
            <p:cNvSpPr/>
            <p:nvPr/>
          </p:nvSpPr>
          <p:spPr>
            <a:xfrm rot="16200000">
              <a:off x="5148421" y="3049518"/>
              <a:ext cx="327719" cy="252990"/>
            </a:xfrm>
            <a:prstGeom prst="up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04235" y="3667648"/>
            <a:ext cx="29356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网络延时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互联网内容提供商的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巨大利润损失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3487" y="4407992"/>
            <a:ext cx="2908579" cy="1633829"/>
            <a:chOff x="5151326" y="3033075"/>
            <a:chExt cx="2868802" cy="1766628"/>
          </a:xfrm>
          <a:effectLst/>
        </p:grpSpPr>
        <p:sp>
          <p:nvSpPr>
            <p:cNvPr id="35" name="TextBox 7"/>
            <p:cNvSpPr txBox="1"/>
            <p:nvPr/>
          </p:nvSpPr>
          <p:spPr>
            <a:xfrm>
              <a:off x="6444209" y="3076154"/>
              <a:ext cx="1575919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延迟增加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1s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，网页访问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11%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6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延迟增加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100ms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，销量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1%</a:t>
              </a:r>
              <a:r>
                <a:rPr lang="en-US" sz="1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  <a:p>
              <a:pPr>
                <a:spcBef>
                  <a:spcPts val="600"/>
                </a:spcBef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延迟增加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0.5s,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利润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lang="en-US" altLang="zh-CN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1.2%</a:t>
              </a:r>
              <a:endParaRPr 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867" y="3256833"/>
              <a:ext cx="1267341" cy="255117"/>
            </a:xfrm>
            <a:prstGeom prst="rect">
              <a:avLst/>
            </a:prstGeom>
          </p:spPr>
        </p:pic>
        <p:pic>
          <p:nvPicPr>
            <p:cNvPr id="37" name="Picture 2" descr="C:\Users\t-vijal\Desktop\sigcomm13Presentation\amazonlogo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217" y="3825319"/>
              <a:ext cx="1162836" cy="258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" descr="C:\Users\t-vijal\Desktop\sigcomm13Presentation\binglogo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2373" y="4367642"/>
              <a:ext cx="1191835" cy="26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圆角矩形 38"/>
            <p:cNvSpPr/>
            <p:nvPr/>
          </p:nvSpPr>
          <p:spPr>
            <a:xfrm>
              <a:off x="5151326" y="3033075"/>
              <a:ext cx="2788938" cy="1709667"/>
            </a:xfrm>
            <a:prstGeom prst="roundRect">
              <a:avLst>
                <a:gd name="adj" fmla="val 10892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8904" b="17436"/>
          <a:stretch/>
        </p:blipFill>
        <p:spPr>
          <a:xfrm>
            <a:off x="7283984" y="1862079"/>
            <a:ext cx="1255440" cy="590283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129696" y="4458450"/>
            <a:ext cx="2565810" cy="184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2" name="矩形 2"/>
          <p:cNvSpPr>
            <a:spLocks noChangeArrowheads="1"/>
          </p:cNvSpPr>
          <p:nvPr/>
        </p:nvSpPr>
        <p:spPr bwMode="auto">
          <a:xfrm>
            <a:off x="439694" y="177836"/>
            <a:ext cx="7306880" cy="580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/>
        </p:spPr>
        <p:txBody>
          <a:bodyPr lIns="0" tIns="36000" rIns="0" bIns="36000" anchor="ctr"/>
          <a:lstStyle/>
          <a:p>
            <a:pPr eaLnBrk="0" hangingPunct="0">
              <a:spcBef>
                <a:spcPct val="20000"/>
              </a:spcBef>
              <a:buSzPct val="70000"/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缺乏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对网络实时性的有效控制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0044" y="946820"/>
            <a:ext cx="8458199" cy="28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1" indent="-355600" eaLnBrk="1" hangingPunct="1">
              <a:lnSpc>
                <a:spcPct val="15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缺少自主核心技术以及与</a:t>
            </a:r>
            <a:r>
              <a:rPr kumimoji="1"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西方发达国家存在意识形态</a:t>
            </a:r>
            <a:r>
              <a:rPr kumimoji="1"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差异，中国对网络空间掌</a:t>
            </a:r>
            <a:r>
              <a:rPr kumimoji="1"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控能力有更强的</a:t>
            </a:r>
            <a:r>
              <a:rPr kumimoji="1"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危机感</a:t>
            </a:r>
            <a:endParaRPr kumimoji="1"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月，国际互联网标准化组织发布了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7889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项标准，中国牵头的只有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84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项，占比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1.06%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根服务器：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台在美国，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台在欧洲，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在日本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900" y="3916446"/>
            <a:ext cx="4830727" cy="2320866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日，重要讲话：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核心技术是我们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最大的</a:t>
            </a:r>
            <a: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命门”，核心技术受制于人是我们最大的隐患，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核心技术的根源问题是基础研究问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8300" y="3916446"/>
            <a:ext cx="3281108" cy="2320866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 bwMode="auto">
          <a:xfrm>
            <a:off x="350044" y="63463"/>
            <a:ext cx="8458200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我国面临网络空间主权问题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1F5FC-3BD4-4206-AB9C-06A563CD932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52"/>
    </mc:Choice>
    <mc:Fallback xmlns="">
      <p:transition spd="slow" advTm="4305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2348880"/>
            <a:ext cx="813690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2000" b="1" cap="none" spc="50" dirty="0" smtClean="0">
                <a:ln w="11430"/>
                <a:solidFill>
                  <a:srgbClr val="FFC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Future</a:t>
            </a:r>
            <a:endParaRPr lang="zh-CN" altLang="en-US" sz="12000" b="1" cap="none" spc="50" dirty="0">
              <a:ln w="11430"/>
              <a:solidFill>
                <a:srgbClr val="FFC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46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地面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纵深发展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6" name="Picture 2" descr="https://gss2.bdstatic.com/-fo3dSag_xI4khGkpoWK1HF6hhy/baike/w%3D268%3Bg%3D0/sign=986694749f510fb378197091e108afa8/96dda144ad345982cc1c3f5f0df431adcaef846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6"/>
          <a:stretch/>
        </p:blipFill>
        <p:spPr bwMode="auto">
          <a:xfrm>
            <a:off x="120154" y="3789040"/>
            <a:ext cx="221959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8" name="Picture 2" descr="https://gss2.bdstatic.com/9fo3dSag_xI4khGkpoWK1HF6hhy/baike/crop%3D1%2C0%2C1089%2C719%3Bc0%3Dbaike150%2C5%2C5%2C150%2C50/sign=44468fc0c61b9d169e88c021ceef98bf/342ac65c10385343c9729a3e9b13b07eca80886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4" y="980729"/>
            <a:ext cx="4163814" cy="27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3333" r="37812" b="31884"/>
          <a:stretch/>
        </p:blipFill>
        <p:spPr bwMode="auto">
          <a:xfrm>
            <a:off x="4644008" y="980728"/>
            <a:ext cx="4163814" cy="270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20139" r="38984" b="50000"/>
          <a:stretch/>
        </p:blipFill>
        <p:spPr bwMode="auto">
          <a:xfrm>
            <a:off x="2470051" y="3789040"/>
            <a:ext cx="661133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34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仰望天空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17777" r="23751" b="59445"/>
          <a:stretch/>
        </p:blipFill>
        <p:spPr bwMode="auto">
          <a:xfrm>
            <a:off x="336500" y="952124"/>
            <a:ext cx="7763892" cy="169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1998762" y="2587029"/>
            <a:ext cx="259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4" t="12136" r="25000" b="44167"/>
          <a:stretch/>
        </p:blipFill>
        <p:spPr bwMode="auto">
          <a:xfrm>
            <a:off x="336500" y="2655962"/>
            <a:ext cx="7763892" cy="374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/>
          <p:cNvCxnSpPr/>
          <p:nvPr/>
        </p:nvCxnSpPr>
        <p:spPr>
          <a:xfrm>
            <a:off x="644724" y="3827140"/>
            <a:ext cx="259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44724" y="4725144"/>
            <a:ext cx="259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724" y="5613623"/>
            <a:ext cx="2592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16667" r="34844" b="9917"/>
          <a:stretch/>
        </p:blipFill>
        <p:spPr bwMode="auto">
          <a:xfrm>
            <a:off x="4932040" y="952124"/>
            <a:ext cx="4163866" cy="547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9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仰望天空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https://timgsa.baidu.com/timg?image&amp;quality=80&amp;size=b9999_10000&amp;sec=1513857317960&amp;di=66c9ad64bb9ed8a491f23e7d4b15c0fe&amp;imgtype=0&amp;src=http%3A%2F%2Fimg104.mypsd.com.cn%2F20130904%2F1%2FMypsd_52800_201309040822490132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14782" r="18689" b="15496"/>
          <a:stretch/>
        </p:blipFill>
        <p:spPr bwMode="auto">
          <a:xfrm>
            <a:off x="6194276" y="980728"/>
            <a:ext cx="2871589" cy="254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data:image/jpeg;base64,/9j/4AAQSkZJRgABAQAAAQABAAD/2wBDAAgGBgcGBQgHBwcJCQgKDBQNDAsLDBkSEw8UHRofHh0aHBwgJC4nICIsIxwcKDcpLDAxNDQ0Hyc5PTgyPC4zNDL/2wBDAQkJCQwLDBgNDRgyIRwhMjIyMjIyMjIyMjIyMjIyMjIyMjIyMjIyMjIyMjIyMjIyMjIyMjIyMjIyMjIyMjIyMjL/wAARCAEsAp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yikooAKKKSgAoopKACiikoAWjNJSZoAWijNJmgBaM0lFADs0UlFADs0ZpM0ZoAdS02lzQAtOzTM0uaAH5ozTRS0AOzS00UtADqWm5paAHUtNooAdS5ptLQA7NFJRQA7NFJRQA7NFJRQAtLSUUALRSUtAC0UlFADs0UlFAC0UUUALmikooAWlpKKAFopKWgBaKSigBaKM0UALRSUUALRSZpc0AFLSZooAWjNJRQAuaM0lFABRRSUALRSUUAFFJRQAUlFFABSUUlACGkpTSGgBKQ0UlAFSiikoAKKKSgAopKKACkzRRQAUUZpKAFpKM0maAFoozRmgAzS0maKAFpabS5oAdmjNNpaAHZpabS5oAdS5puaWgB2aWm0uaAHUuabmloAdS5ptFADqWm0tADs0UlFADqM0lFADqKSigB1FJS5oAWikooAXNLSUUALS5ptLQAtFJRmgB1FJRQAtFGaKAFopKKAFpaSigBaKSigBaKKKAFopKKAFopKKAFopKXNABRSZooAXNGaSigAoopKAFpKKSgBc0lFJQAUlFJQAUlFITQAGmmlNNoAq0lFFABSUUUAFJRSUAFFFJQAtJRSUALRSUUALRmm5ozQA6ikzRQAtLTaWgBc0tNpaAHUtNpaAHUtNpaAHUtNozQA+lzTaWgB1LTKXNADqWm0uaAHUZpM0UAOpabS0ALS03NLQAtLSUUALRmkpaAFopKWgBaKSjNAC0tJRQAtFGaKAFopKKAFzS0lFAC0UlLQAZpc0lFAC0UlFAC0ZpM0tABmjNFFABRRRQAUUZozQAUUZpKAFpM0UUAFFJRQAUlFFABTaKKAEpKKQ0ABpppaQ0AVaSikoAKKKSgAoopKACkzRRQAUUVU1C8NhZSXIheYJyVTrj1oAtUVwtx8QJRkW9go95Hz/ACqlB491JbxXuY4Wt+jRouDj1B9aVwPR80ZqrYX9tqVqtzayB42/MH0Poas0wFzRSUUALmlpM0UALS0lFADqWm5paAHUtNpaAHUtNpaAFp1NooAfRTadQAtLTaWgB1LTaWgBaWkooAdmikooAdRSUuaAFopKKAHUUlFADqKSigBaWkzRQAtGaSlzQAtFJRQAtGaSloAXNFJRQAtFJRQAuaXNJRQAuaKSigBaKSigBaKSigBaKSigBaTNFGaACjNJRQAUUZpKACkoooAKQ0UlABSUGkoAQ0hopKAK1JRRQAGkopKACg0UlABSZoooAKQ8jB5FFJQB534r8P8A2C4N3br/AKNIeQP4D6fSuWZa9puIIrq3eCZQ0bjDA15dr2jSaRemMgmJuY39R/jSYFLSdXu9GuvOtm+U/fjP3XHvXqGj63a61a+bA2HA+eIn5kP+e9eRkVLZ3lxp10tzayGORe47j0PqKAPaaKwfD/ia31qIRviK8UfNGf4vda3c0wHUU3NLQA7NGaSigB1Lmm0tADqWm0tADqM460lZfiRynh68IODsx+ooAuS6pYQcS3kCn0Mgqv8A8JHpAYL9viJJxxmvJz1oBqbge2A0tYvhjUf7R0WJmbMsX7t/qOn6Vs1QDs0tNpc0AOpabS5oAdRSZooAdS02loAWikpaAFpabS0ALS5ptLQAtFJS0ALRSUuaADNLSUUALRmkpaAFopKKAFpaUAAbnOB2Hc1Gz54UYH60AOLAdTSeYvrXIeJPHNhoEz2vlyXF6oBMYGFXPTJP9K4n/hZmuNO0ipbLHniPZnH45zQB7Lvz0Vj+FLu9QR9RXnXhr4j3epazbWF3bRRiYlRJGxGDjjg16THfyp1O4e9AEYYHuKWqOs+K7bTbqzgntYyLjdmQjpjHHHfmqOktZax/aL2/nwXKqf8ASGm3YPVQF7DildXsK6vY3KXNQWPnXGlW13lZBJGCxX171LmmMdmjNNooAXNFJRQAtFJRQAUUZpKAFzSUUlAC0lGaSgApKKQ0AFJRmkoAQ0lKaaaAK9JRSUAFFFJQAUlFFABSUUlABRRSUAFUtU02HVLJreUc9Ubup9au0lAHkF/YzWF09vOu11P5+9UiK9R8RaImrWu+MAXMY+Q/3h6GvNJYmjdkYEMpwQe1IZDHJJDKssTskinKspwQa9C8N+Lkvwtpfssd10V+iyf4GvPSKaRzkcUhHt9FcH4b8YFNllqj5XpHOe3s3+Nd2GDKCCCDyCO9UA7NFJRQA6lptLQA6lptLQA4VjeK22+HLn32j9RWwKwfGLbfDzj1kQUAebmkooqRnT+CtR+y6o1q7YjuBgf7w6V6NXisUrwzJLGcOhDKfQivX9PvUv8AToLtSAJFBPse4poRbparPfWkX+suoE/3pFH9ahOt6Upw2pWg/wC2y/40wNClqnFqdhN/qr62f/dlU/1q0rq3KsD9DmgB9FJS5oAWlpuQOpqNrmFPvSoP+BUAT5oqk2qWif8ALUH6CoX1u2X7qu34UXA1KKxH8QAfdg/Nqqv4jmH3UiX8zSuB01FcfJ4kuu0iL9FqnL4hum63LfhxRcDvM+tIZUXq6j6mvN5dambrM5/4FVSTU2P8RP40XA9Pa8tk+9cRD6uKibVtPTrdxfgc15c1+x71E14x70rgeoNr+mL1u1/AGoz4l0sf8tyf+AmvLzdMe9NNwx70XA9PPinSx/y1b/vmmHxZpv8Aef8AKvMfPb1p32g0XA9LPi/TF6tJ/wB81y3iDx3PKpg09TEjDG89TXMvKz1DJFuXlTRcC3ovjfW9JusXHmXlqT80bnJHup7fyr0q08W6Jd2yTfb44Sw5jmO1lPoRXjsiYPcfhSBsU7gdB8SBZ3+qWt9p1xFcF4vLlETZIKngn8D+lcWkMwJzG/5VqeZSeb7UXAr2EktlqNtcqrAxSq+cehr3lNX06RAwvrbkZ/1q/wCNeG+Z7Um4HtRcDpfGF7JqJfWopwYrW6WCCEMMsozubHXk1NofiGLTtYtX8zFvexvFJz0IGVJ+hyPxrkzg9qZs5rOUE5KXYzlTTkpdj2XwNevH4P07M4yYySGb1Y10gvYWGJdu3+8DyteE6Q9lHdL9uWRov9hsV6PY3mhQQK1pZbiR95sGtLmh1ZubfzkiW5idnBZNrD5gOvFS5rzPXJUedLmFBblOV2Ng1a03xreQqEulWZAOGPDUXA9CzRmuUTxzaH71tIPowNTp4001vvLKv4UXA6OisRPFekv/AMvBX6qasx67pcv3b2L8TincDSpKhS7tpf8AVzxP/uuDUucjPagBaSiigApKKSgApKKSgApKKQ0ABptKaQ0AV6SikoAKQ0tMeREGXdVHucUAOpKrtqFovW5iH/AhUZ1WwXrdRfnQBboqCK9tp/8AVTxsfQNUhkT++v50AOopnnR/31/Ok86L/nov50APozUTXMKjJlQD61AdTsR1uov++qALdcn4s0HzkbULZfnH+tUDqPWug/tawH/L3F+dNOraeePtUZz2pAeTMuDUZFdVrmiB7szaYPNik5KL/Af8KyToOpH/AJdH/MUhmQRXR+HfFkmkslreEyWZ4B7x/T1HtVI+HtU/59G/Mf41WbwzrLsSbM/99L/jQI9egniuYEmhdXjcZVlOQRUteceHo/EWhzbfspktWPzxGQfmOeDXZjU5j/y7EfUincDUpazRqEv/ADyH504ajJ3hH50XA0aWqA1E94j+dL/aHH+r/Wi4F+uc8bNjQ0H96df5GtI6kw6R1zut67YzoLe/tbgqrbgAhHOMdc0XA4ykrUfV/D0bYFlOfrj/ABpyeIdBj6WEv/fK/wCNIZlAE9ATXYeFYIL20ms9RtS0S/PGzggc9RmshfGGkp9yxl/75Uf1p58c2uOLOY/VxQI3r3wV4cnyVkngb/plKf5HNc9ffDy3OTaa1IfRZoc/qD/Sg+OoO1i34yD/AApp8eIOlkv4y/8A1qAMOfwPrEBPlGGceqtg/rVCTTNesDlre7jx3TOP0rqD49btaxj/ALaVG3juU9IIR/wM0DOZj1/W7U7V1C7QjsZGq5H428RIMf2lMf8Aewavz+LRcjE1payA/wB/msq4vbC4yfsNuh9Y2K/1oAuL461r/lpKsn+8tWE8e3q/ftYH/Mf1rnTHGzHblR2Gc0ySMqMg5oEdavxAJ+/YAf7sn/1qf/wnNu/3oZU/I1wzOV/hBphk/wBnFAzvD4ttJP8Alo6/VaadftZOlyv48Vwm/wBqTefSiwHef2lDJ924jP8AwIUvn7ujA/Q1wO8+lHmuOnH40WA7ws3vTC/vXErdXK/dlcfRjU6XlyfvSsfrzRYR12/3FGa5yGVmAHU1YDOvXcP0oA2s0ZrJW4lX7sjD8aqXFzIbkl3ZiQOpoA6DmlFc8Jsjh3H0ajz5Qflmb8zQB0q1Jurm0vpkGGeT65zUyX8jdJj9DQM3OtGwGscXs4/5afpThfz/AN8flQBreUp7Cl+zof4R+VZQ1Gcd1/KnDVJx/d/KgDUFpGf4B+VOFhEf4F/KswavOP4UP4VIutTD/lmn60AaY02E/wAC/lUg0q3P8C/lWYuvSjrCn5mpF8RMOtuv/fVAGkulQD/lmv5VahtjAMREIPYVjr4kA62x/wC+/wD61Sr4mi72z/gwoA0ZLJpm3O5Y+5pg0yqq+J7bvby/gRUi+KLPvDOPwH+NAE/9lml/ss1GPE9h3Wcf8AH+NSDxNpp6tKPrHQAv9ln1NL/ZR/vkU4eI9MP/AC1cfVDTx4g0w/8ALzj6qf8ACgCzpnhe/wBUuDFaOMqMszHAUV6T4a8Lz6HGwudSe6DDmEr8in2zk/yrzrTfFdlp17Hcw3iBl6g5G4dxXqVn4n0e9tIriO/hCyLuAZsEU0I0HsbZ+sSj6cVXfSIW+47Kfzpw1nTW6X0B/wCBipF1Kxf7t3Af+BimBnyaRMv3HV/0qpJZ3EX3omx6jmt9by2bpcRH6OKcJ4W6SofowoA5c0ldNJBbT/fRGPr3qnLo0TcxOVPoeRQBiGmmrs2m3MOTs3j1XmqTAqcEEH3oASkoNIaAIKSlpKAIZ4FnGGeRR/sOVqhJoVs5z5k2fds1qUUAYjeHov4Z2H1AqJvDz/w3C/itb9JQBzn9g3UbFo5U3HuCRTJNL1RVOw7mxx+8710xpKAPHtRPi2Cdg0t1Fz0ReKpp/wAJfO2Ip75j9P8A61e2EZ60mMdKAPMdH07WYhI+r3c024YWJmOF981pGzgPWL9T/jXeEA9RTGhib70aH6igDhDY2p6xf+PN/jSf2daZ/wBWf++2/wAa7drG1brBH+VYOsaHfyTq+myxJGRyjADB+tIZ5dqd7eWuoXEaXcyRq5CqHJ4rNfWdQByLu5/FzWz4iFxZaxNZSRRyTLguygYyQD6VgXkV0Ii6bVx1AAoAim13VQN4vp1GcYLVNZ+JblSVup5Xz0cORisOTfIcuxJ96s2elTXamQ5SIfxHv9KBG8+r3JG6O7lKnp+8NRHV7/tdy/8AfZqulosSBRnA7Uj26sMAsvuDTAmOs34/5e5P++zTP7dv84F3IT6BjVNtPJPEhP1pEsGjcMHGR7UAaI1fVCP+PmT/AL7P+NH9r6p/z8v/AN9n/GoDwKYTSAtjWNTHW6f/AL7b/GkfV75xiS4Zh7sT/WqRbFVJtzOcEgUAW7qd7hgZJCMehqoZFHSRv++qj8ugxgKc9KAHrOc5WUn8anhmErBQruTwNpPNNtU+YAAk9gB1roES30KEzuFN2/3V7J/9egDLuYZ7QgS2xQnoGbmmtZyMkbSXEMQddwHOcflSqtxfTPcyksx6CrFwN0NqT2j2/kTQBXWxiHW8j/Jv8KkWyt+92v4Rt/hSBaeFoAsRQabGiiQTSv3KHaP1p6wWRcsjvGueFK7iPxqALUgFAFxFtVH+ukP/AAD/AOvTiLUjmSU/8BH+NVRS0gJxLZxLt+xrNz992IP5CoZWspW3fZ3iOOVjbj9aaRTCtMBf9Cx/q5/++h/hT4YLO5YxIHjkI+QuwIJ9DxUJWm4xQBG8TRuyOpDKcEHtUzucKDzEQBj8Ofxq0+L6Av8A8vMa/N/tqO/1FU1Zk+6eD7ZoAY0exyvXBpVFOOWJJ6mlApAWLV9kiknGO9W4mdpBFISQxxyenvVBeKsJNIq7Q5AoAlBrP1CTy7hD6r/WrgNZ2r9IW9yKABJ/ercDhhmsaNunNXoZCqgUAaXB60hjQ1XWU07zR680AWVOBjOafmqyuTyakDUATZozUYalzQBJRTM0uaAHUuaZmlzQA6im5ozQA6ikzRmgYtFJmjNAC0tNzRQIdXe6Om3SLQf9Mwa4Cu90m+tbiziihlBdEClDwRgelNAzQCinBaBThTEAWnAEdCacqMxwATV+DSriXBK7B6tQBRUyDo7D8asQi7kOI5JifZjWvDpMEeDJl2/IVdVFQYVQB6AUAULe0vBgy3k6+yyH/Gr4yAAXd/d2JP60tJQMSkNLSGgCvRS0lACUUGigBKSlpKAA0lLSUAJRS0lACUUtJQAUhwBk9BS0yWMSwvGSQHUrkdRmgDxrWrn7Xq93cHnfISPp2/SsmQ12GueCr+y3zWf+lQdcAfOv1Hf8Kv8AhXwV9zUNWj56xW7D9W/wpDOe8OfDdtXzfXztb2rDMSbfmc+p9F/nV7UfCt1YqV8r92vAKDjFepY4oxnrTEeFXGnuhOVNUnhK9q9xvNC0++B8y3UMf4k4rnL74fRTZa2uth7CRf6ikB5WykdqibNd3c/DvV1JMXkSD/Zkx/MVlz+Cddiz/wAS+Rv90g/yNAHJnNMINdBL4X1iPO/Tbkf9syaqSaLqCffsrgfWI0DMgrT1gRgCQc1cewuE+9BKPqhqLaUO1gQR2NAiH7PH6U2WFFiY7auRW1xcsUtot7gZPoKWGBbSLz7l/Mm6heye31oAis1TS4jdTD94eIlPUe/1qg9yb2XzH3s2emKkmLXU2+Q59BnpVi3iSN/unmgC3ZyJGmDHJn/dpJtqSbWDGN/mwwwVzWhaSQldpIqS4ihmgIDIZCMrz3pAY7R7MEHKnoRQBzT1DxMysMHoymnhh/cX9aAGinU4MP7i/rUkbxBv3kWR7GgBgpaneS3K/u4SDn+I1HvX/nmv5mgBmKQ1JvX/AJ5r+Zp8ckG795Dlf9k80AVyKaRV2R7PYfLhff23HioNyf8APIfmaAH6fxdEesbD9KqYq1HOIX3pEoYZHU1XIoAbilApcUYoAUVIKjFPFADwapasf9EVsZ2uKt1X1AbrGT2waAMaKYqwOwH2Jq4JXYDgL9BVSBNzj061cC4HPH1pgSKWbqTU6VWV1H8QP0NTLIvqaALSmpAarrJHjmRR9TTxND/z1T86QFgNSg1X+0wDrKv509J4ZGwsqk0AT5pc0BD6Gl2GgBM0uaUIaURMegNADaWni3lPRGP4VItnct0gkP0Q0AQUVcXSr9/u2c5+kZqxH4f1aU4TT7k/9szQBmUVvR+Dtel6abKP97A/nV2H4fa9KfmhiiHrJKP6ZoA5SlrvIPhjeNg3GoQJ7Ipb+eK1bb4aafGQbi7nl9lAUU7AeXVNb29zNIBbxyO/bywSf0r2a08IaHZ4KWEbsO8vzfzrYigigTbDEkajsigD9KLAcV4c0HVjYB9QcqzHKrIeVFdJDokEfMjs59BwK1KKYEUUEUI/dxqvuBUlFFACUlLSUAJSUtJQAlIaWkoAgpKWigBtFLSUAJRS0mKAEopaTFACUUtJigBKKWigBMUYpaKAExRilooASjFLS0AJRS0tACUtFLigAoxS4oxQAhRT1UH8KwLrwZpN54gGrTxb2CjMP8DMOjEd66GuZ8XeNbLwpCivH9ou5BlIFYLx6k9hQBV8dqljpEMtvDEjmQrkIB2rO+H2iWd9p82oXkQnlErRBJACmMA5we/NchqnxOXxBD9i1HTvsYViyyRvu5xxnOOPevUfDFhb6B4cMhuxLA/+kGUDgAgenXpQBNqGl+HtPs5Lu50qz8tBk7bZST9ABXj+oXEeo6ndTwWEcNtkiNI02bB2zjqa7PxB4zOqPNp9krJaEYeXb8ze3sK4+2iU+e3mPnsQPlNJgUYof9EkIhIGceZz07/5966PwfobapfwBrJjbo+ZpQ2AB6fXpUGi6c1/IIIzNIzuMqEO0j19q9e0bSINGsvs0BJBbexPc4A/pQgM5vA3ht2Zm0uPcxyTvf8AxpjeAfDTA/8AEu257iV+P1rpKWmB4v4w0ay0rxNDZ2URjt2hViu4nnJ7muyvPh3o9xpDG0WW3ujHuSQOX+bGehqj8Rm09Y7ieGLfq1vArbwSdqnIXjp15rzuy+I3i3R72KSe9a5hyN0NwqlWHoCOn4UgMWae/tp2hmQxyIcMrpgg/Sm/bbrHVf8AvmvWPFfhmPxnpUXiPRxI18UVWtwVIbB5H1HP1rzBrR4naOVCkikqykcgjqKAOy8CWug65DLBq5MV2rhYyspXeD7dBXff8K38P/3Ln/v9/wDWrxWwmm02/hvIMCWJty59a948L+JrbXrCHDj7WIwZkHO00AUf+Fb+H/7lz/3+/wDrUv8Awrbw9/cuf+/3/wBauuopgciPht4e/wCedyf+2xp3/Ct/Dn/PG4/7/mutooA5QfDjw53tpz/23anj4d+Gh/y5yH6zt/jXU0UAcyPh/wCGh/zDyfrM/wDjUi+A/DS/8wxT9ZHP9a6KloAwB4J8Nr/zCYPxLH+tU9Y+H2h6lpz29vbJZSnlZYR39weorq6KAPILHwfomn3q6b4jtJbKdvlhvIJSILj887T7VVh8FaNdfEqfRJ45ZdPjQsqmU5JCKeo9ya9hvrC11K0e1vIUlhccqwzXnmgacdO+J8lvuLiKFwHPcbRikByfxRttG0W6sdF0fToLbyI/NmZE+Zt3Cgt1PAJ/GvPgpdepGea96+KnhkavoB1G2gL31mMjauWePPIwOuOv514iul6wAAulXh/7dn/woAqeRnuakjTYMCrY0nXD00e9/wDAR/8ACnroniFuRo1+R/16P/hQBVGacAatjw/4kPTRtR/8BH/wqQeHfEx6aJqR/wC3V/8ACgCsJrgAATOAP9o1698MtRg1qzmsr3TLeSa1UEXPkL869g3HX+deYweGfE8sqRjQr4FiBlrdlA+pxxXvnhPw5D4a0SO0XDTt888g/if/AAHQUAag06xXpZ24+kS/4U8WlsvS3hH0QVNRTAYIYh0jQfRRTgqjooH4UtFABRRRQAUUUUAFJS0UAJRRRQAlFLSUABpKWkoASilpKAEpKWkoAaaKWkoAr0VH5q+tJ5yetAElFReen96k+0J/eoAloqD7Sn96kN1H/eoAnoqsbuP+9TTexD+KgC1RVM38Q/iph1KId/0oAv0VmnVYxUTaxGKANaisVtcQVC3iGMUAdBS1zLeJUFQt4oHYmgDrM0ZrjW8VP2b9KibxXP2YflQB2+aXIrgz4sufVfyqM+LLvsw/KgD0DIpcivOm8V3n/PTFMPiq+/57GgD0jIpdwrzX/hK77/nsfypp8V33/PY0Aem7h614Br8ja58QdSecFo4ZGVVPTCnaB/WuwPim+P8Ay3avPr27+weJ5LiYExTszM2OmTnP50AM13T4Uki+5GGOCwHC+9eieG31pvD0WkWVzHd2UKtGbmE4PPO3n0BrzjX75Lh4o43DgDJI6V0fhK9udL0cqsjJ50hkwD7AD+VIDdt/DeppPOHguAcYDZAU07TdCu3MkLw3IZ2+6yYU/wCFN/4SC6/57v8A99Uf2/cn/lu//fVFgPR9G0m20eFliOXfG9unT0rT8xf7wryT+3Lg/wDLd/zo/tqY9Z3/AO+qYHrfmJ/eH50ean94fnXko1lz1nb86eur+s5/76oAy/GepG28Ya5bhleS7EaqrHoqoMEfma4a/MrW5EsagBuCprqPFenDVHjv7SZftUYwRnlh7Vz1rp+papcJAYGAB5ZhtA96APX/AIRXDDwrOk0nyrcnZn/dGa3tX8JaFrM4nnTypectCwXd7njmuW0SGPSNMis4nB28sw7seprUW7PrQAjfDTQ2Py3t0v8AwJT/AEqbT/AFtpl2txZ6xcowIJBRSGAOcGnx3Z9atR3Z9aAOo3j1FLuHrWFFdn1q0lznvQBqbhRkVRE+e9PEvvQBc3CjIqqJPenCT3oAs5ozVcSe9O30ATZpc1Dvpd9AEuaxoNRsZPEcqJcwNIYwgAYZLAnI+tZ/jPxZF4X0pJNnm3Nw3lwx5wPdj7CvH77X9Q0fV4HtUjaKJllKMv3m64z1FAH0VmjcfU/nWL4b8Q23iXRYdRtvl3fK6E5KOOorX3UASbj6n86Nx9TUe6l3UAPyaM0zNLmgB2aKbmjNADqKbmlzQAtFJmjNAC0UmaM0ALRSZpc0AFFGaM0AJiijNFABRRRQAlFLSUAJSU6koASkpaKAG0lOpKAME3Z/uVG1439z9K0vLX0FJ5S/3RQBktev/cP5VA9/J/zzP5VueUv90Unkr/dFAHPNqE3aJvyqFtQue0LV03kr/dH5Unkr/dH5UAco1/dnpCfyqFry9PSI/lXYeQv90flSeQn90flQBxbXN+f4G/Komlvz/C35V3PkJ/dH5Un2df7o/KgDgmN8ez/lUbJenqsleg/Z0/uj8qT7On90flQB52YLw/wPTDa3Z/5Zv+Vej/Zk/uj8qT7Mn90flQB5sbS6/wCeT/lTTZXX/PJ/yr0v7Mn90flR9mT+6PyoA8yNjdf88n/Kmmwuv+eT/lXp/wBmT+6PypPsyf3R+VAHl50+6/55P+VJ/Z91/wA8m/KvUfs0f90flSfZo/7ooA8u/s66/wCeTflSHTrr/nk35V6j9mi/uimm2h/uigDy86bdf88m/Km/2ddf88mr1A20H90U020H90UAeYf2bdf88mqtd6DLeIFkiYEdGHUV6sba3/u0w21v/coA8di8HSJLvcPJznBFaY0y7UYCEAdgK9NNtb/3KY1tB/coA81On3f9w/lTTY3X9xvyr0g28H9yomt4f+edAHnf2O5HVDR9lnH8Jrv2t4f+eVRNBD/zyoA4X7NL6Gl8hx2Ndm0EP/PH9KiaGH/nh+lAHJiE9wfzp6pj+E/nXRtBH2g/So2gXtCfyoAxkKr/AAfrVlLlU/g/U1ba29IT+VMNq3aI/lQAqalt6A1MusEetVTav/zzP5U37JJ/cP5UAaA1tx0zTxr0w6E1mfZZP7h/Kj7LL/cP5UAa6+IrgfxVMniW4HU1hfZpf7h/Kj7PKP4D+VAHSJ4nm71YTxM56iuU8mYfwN+VKEmH8LflQB2K+Iye1SDXi1cYDOP4W/KpBNcL/CfyoA7L+2nPQ07+1pP71cet1cD+A/lUi39yP+WLGgDE+JdxLNqek3MxJt0yD6A5BP6ViaiVliuZ32+U0fB9eOK63U0Gr2LWt1aMyHkMDyp9RXKQ+C7kzhJLrbag9ACTj6dKAOr+E1xNb6Tf5yImmUr9cc/0r0ddQJ71xmmJa6ZZR2lsNkaevUnuTWil4v8AfFAHULeA96lW5B71zKXi/wB8fnVhLwev60AdEJgacJKwkvgO/wCtTLfr60AbG+l31mLfp61IL2M/xUAaG+jdVMXcZ/iFPFxGf4hQBa3Uu6q4mQ/xCnCRT3FAE26lzUQcetLuHrQBJmjNMzS5oAfmjNNzRmgB2aM0lFAC0ZpKKAFzRmkooAM0UUUAJRRRQAlFLikoAp7aNtSYoxQBHto21JijFAEW2jbUmKMUAR7aTbUuKMUARbaNntUu2jbQBFs9qNntUu2jbQBFso2VNto20AQ7KNlTbaNtAEPl0eWKm20u2gCDyhSeSPSrG2l20AVvIFJ9nX0q1tpdtAFT7MvpR9lT0q3tpdtAFP7KnpR9kT+7VzbRtoApfY4/7tH2OP8Au1d20u2gCj9ij/uik+wxf3RV/bRtoAz/AOz4j/AKP7Oh/uCtDbRt9qAM7+zIP7gpP7Mg/wCeYrT20bfagDM/su3/AOeYpP7Lt/8AnmK1NtGygDL/ALKt/wDnmKT+ybf/AJ5itXZRsoAyv7Jt/wDnmKT+ybf/AJ5itbZRsoAyf7It/wDnmKT+yLf/AJ5itfZ7UbPagDI/si3/AOeYo/si3/55itfZR5dAGP8A2Rb/APPMUn9jwf8APMVs7KXZ7UAYf9jQf3BSf2LD/crc8v2pfLoAwDosP90Uf2NH/dH5Vv8Al0eXQBz/APY6dlFJ/ZC/3RXQ+X7UeX7UAc4dIH90U06SP7ldL5Q9KPKHpQBzB0oD+Gj+zSO1dN5Q9KPJHpQBzP2Bh60fY3FdN5C+lJ9mX0oA5r7M4pfIkFdH9lX0pPsielAHPeXIPWlCyD1rf+xp6Un2JPSgDDHmDuacHlHc1s/YVpPsK0AZQmlHc08XEw7mtH7CKPsIoAoi6lqQXkg7Va+xUv2OgCuL1/Sni+PcVL9k+lL9kHpQBGL0elPF4tO+yj0o+yD0oAUXSHvTxcIe9M+yL6UfZBQBKJVPel3qe9RfZvej7OR3oAm3D1pciohCR3pwjb1oAfRTdjetLg0AFFLg0uKAK2KMU/FGKAGYoxT8UYoAbijFPxRigBmKMU/FGKAGYoxT8UYoAZijbT8UuKAGYo20/FLigCPbS4p+KNtADMUbak20baAGYo21JtoxQAzFG2pNtGKAI8Uu2pMUYoAj20u2pMUYoAj20u2n4pcUAR7aXbT8UuKAI9tG2pMUYoAj20balxRigCLbS7akxRigCPbRtqXFGKAIttG2pcUYoAj20bal20baAIttLtqTbS4oAi20balxRigCLbRtqXFGKAI9tG2pcUYoAi20balxRtoAi20bal20baAIttLtqTbRtoAj20balxRigCLbRtqXFG2gCLbRtqXbRigCLbRtqXbRigCLbRsqXFGKAItlG2pcUYoAi20bal20baAIttG2pdtG2gCLbRtqXbRigCLbRtqXFJtoAi20balxRtoAi20m2pttJtoAi20bal20m2gCpijFOxS4oAbijFOxRigBuKMU/FGKAGYpcU7FLigBmKXFOxRigBuKMU/FGKAG4oxT8UYoAbijFPxRigBuKMU/FGKAG4oxT8UYoAbijFPxRigBmKXFPxRigBmKXFPxRigBmKMU/FGKAG4oxT8UYoAbijFPxRigBmKMU/FGKAG4oxT8UYoAZijFPxRigBuKMU/FGKAGYoxT8UYoAbijFPxRigBmKMU/FGKAG4oxT8UYoAZijFPxRigBuKTFPxRigBmKXFPxRigBmKMU/FGKAGYo20/FGKAGYoxT8UYoAZijFPxRigBmKMU/FGKAG4oxTsUuKAGYoxT8UYoAZijFPxRigBmKMU/FGKAI8UYqTFGKAI8UYp+KMUAR4oxUmKTFADMUYp+KMUAR4oxT8UYoApYoxT8UYoAbijFOxS4oAZilxTsUYoAbilxTsUYoAbilxTsUYoAbijFPxRigBuKMU/FGKAG4oxT8UYoAbijFPxRigBuKMU/FGKAG4oxTsUuKAG4oxTsUuKAGYpcU7FGKAG4oxT8UYoAbijFOxS4oAZilxTsUYoAbijFPxRigBuKMU7FGKAG4oxT8UYoAbijFOxRigBuKMU7FLigBmKXFOxRigBuKMU7FGKAG4pcU7FGKAG4oxTsUYoAbijFOxS4oAZijFPxRigBmKXFOxRigBuKMU7FGKAG4oxTsUuKAGYoxT8UYoAZijFPxRigBmKMU/FGKAGYoxT8UYoAbijFOxRigBmKMU/FGKAGYoxT8UYoAZijFPxRigBmKTFPxRigBmKMU/FJigBuKTFPxRigCjijFOxRigBMUYp2KMUAJijFOxRigBuKXFOxRigBuKXFOxRigBuKXFOxRigBuKXFOxRigBuKXFOxRigBuKXFLilxQA3FLinYoxQA3FLilxS4oAbijFOxS4oAbijFOxRigBuKXFOxRigBuKMU7FGKAG4pcU7FGKAG4oxTsUYoAbijFPxRigBmKXFOxRigBuKMU7FGKAExRinYoxQA3FLilxS4oAbijFOxRigBuKMU7FGKAG4pcU7FGKAG4oxTsUYoAbijFOxRigBuKMU7FGKAG4pcUuKXFADcUYp2KMUANxRinYoxQA3FGKdijFADcUYp2KXFADMUYp+KMUAMxRin4oxQAzFGKfijFADMUYp+KMUAMxRinYoxQA3FJin4oxQAzFGKdijFADcUmKfijFAFDFGKdilxQA3FGKdilxQA3FGKdijFACYoxTsUYoATFGKdijFACYoxTsUYoATFGKdijFACYoxTsUYoATFGKdijFACYoxTsUYoATFGKdijFACYoxTsUYoATFGKXFLigBuKMU7FGKAG4oxTsUYoATFGKXFLQA3FGKdRigBMUYp2KKAG4oxTqMUANxS4pcUuKAG4oxTsUYoAbijFOoxQAmKMU7FGKAG4oxTsUYoAbilxS4pcUANxRinYoxQA3FGKdijFACYoxS4pcUANxRinYoxQA3FGKdijFADcUYp2KMUAJijFLijFACYoxTsUYoAbijFOxRQA3FGKdijFADcUYp2KMUANxRinYoxQAzFGKfikxQA3FGKdijFADcUYp2KMUAMxRin4pMUAUMUYpaWgBMUYpaXFACYoxS0UAJilxS0UAJilxS0UAJilxS0tADcUuKWloATFGKWloAbilxS0UAJilxS0UAJilxS0UAJilxRS0AJijFLRQAmKMU6igBuKXFLRQAmKMUtLigBMUYpaKAExRilooATFLS0UAJRS0UAJijFLS4oAbilxS0UAJRilooATFLS0UAJijFLRQAmKXFLRQAmKMUtFACYoxS0tADcUYp1FADcUuKWigBMUYpaKAEoxS0UAJijFLRQAmKMU6igBuKMU6igBMUYpaKAG4oxTqKAG4oxTqKAG4oxTsUlACYoxS0UANxRinUYoA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8" name="Picture 6" descr="https://timgsa.baidu.com/timg?image&amp;quality=80&amp;size=b9999_10000&amp;sec=1513857504512&amp;di=5b4d4ad2b3d4cf1c93586a1fce1fe8ee&amp;imgtype=0&amp;src=http%3A%2F%2Fwww.cdsns.com%2Fuploads%2Fimg%2F201505%2F22%2F7b9f9b7903dc437b1ee17ae9c4678551_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2568"/>
          <a:stretch/>
        </p:blipFill>
        <p:spPr bwMode="auto">
          <a:xfrm>
            <a:off x="31651" y="980728"/>
            <a:ext cx="5257413" cy="25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19290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ＶＳ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761" y="9807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Ｊ２０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47501" y="9882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Ｆ３５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29473" r="32704" b="36177"/>
          <a:stretch/>
        </p:blipFill>
        <p:spPr bwMode="auto">
          <a:xfrm>
            <a:off x="31650" y="3159276"/>
            <a:ext cx="9034215" cy="322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2470" y="4423395"/>
            <a:ext cx="8557046" cy="164352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未来战争将是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基于信息系统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体系作战能力间的对抗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，不再是单兵器系统间的对抗；而信息系统的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核心是以互联网为基础的信息高速可靠分发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27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保障网络空间安全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580504" y="908720"/>
            <a:ext cx="8167960" cy="810369"/>
          </a:xfrm>
          <a:prstGeom prst="rect">
            <a:avLst/>
          </a:prstGeom>
        </p:spPr>
        <p:txBody>
          <a:bodyPr vert="horz" lIns="64291" tIns="32146" rIns="64291" bIns="32146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 我国高度重视网络空间安全</a:t>
            </a:r>
            <a:r>
              <a:rPr lang="zh-CN" altLang="en-US" sz="2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，制定了网络空间安全战略，成立了网络安全和信息化领导小组，并决定实施网络强国战略。</a:t>
            </a:r>
            <a:endParaRPr lang="zh-CN" altLang="en-US" sz="2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4" descr="C:\Users\lenovo\AppData\Roaming\Tencent\Users\1250603888\QQ\WinTemp\RichOle\8R9J(%6R{6S}]O8GX5)F_5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r="3291"/>
          <a:stretch>
            <a:fillRect/>
          </a:stretch>
        </p:blipFill>
        <p:spPr bwMode="auto">
          <a:xfrm>
            <a:off x="4041801" y="1700808"/>
            <a:ext cx="4899049" cy="106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0812" y="5232698"/>
            <a:ext cx="3359100" cy="1111360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8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没有网络安全，就没有国家安全</a:t>
            </a:r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4043252" y="4839593"/>
            <a:ext cx="4897598" cy="1670968"/>
            <a:chOff x="5747920" y="7109049"/>
            <a:chExt cx="6968302" cy="2376264"/>
          </a:xfrm>
        </p:grpSpPr>
        <p:pic>
          <p:nvPicPr>
            <p:cNvPr id="23" name="Picture 9"/>
            <p:cNvPicPr>
              <a:picLocks noChangeAspect="1" noChangeArrowheads="1"/>
            </p:cNvPicPr>
            <p:nvPr/>
          </p:nvPicPr>
          <p:blipFill rotWithShape="1">
            <a:blip r:embed="rId4"/>
            <a:srcRect l="23167" t="25111" r="41958" b="53746"/>
            <a:stretch/>
          </p:blipFill>
          <p:spPr bwMode="auto">
            <a:xfrm>
              <a:off x="5747920" y="7109049"/>
              <a:ext cx="6968302" cy="2376264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42"/>
            <p:cNvSpPr txBox="1">
              <a:spLocks noChangeArrowheads="1"/>
            </p:cNvSpPr>
            <p:nvPr/>
          </p:nvSpPr>
          <p:spPr bwMode="auto">
            <a:xfrm>
              <a:off x="5749984" y="8292629"/>
              <a:ext cx="6966237" cy="930808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206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zh-CN" altLang="en-US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年</a:t>
              </a:r>
              <a:r>
                <a:rPr lang="en-US" altLang="zh-CN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zh-CN" altLang="en-US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月发布的</a:t>
              </a:r>
              <a:r>
                <a:rPr lang="en-US" altLang="zh-CN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《</a:t>
              </a:r>
              <a:r>
                <a:rPr lang="zh-CN" altLang="en-US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国家信息化发展战略纲要</a:t>
              </a:r>
              <a:r>
                <a:rPr lang="en-US" altLang="zh-CN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》</a:t>
              </a:r>
              <a:r>
                <a:rPr lang="zh-CN" altLang="en-US" sz="17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指出：</a:t>
              </a:r>
              <a:r>
                <a:rPr lang="zh-CN" altLang="en-US" sz="17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“建设网络强国，迫在眉睫，刻不容缓。”</a:t>
              </a: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7511826" y="7810658"/>
              <a:ext cx="2807008" cy="311121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4042916" y="2803624"/>
            <a:ext cx="4912445" cy="1974578"/>
            <a:chOff x="5749984" y="4213488"/>
            <a:chExt cx="6986390" cy="2808089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 rotWithShape="1">
            <a:blip r:embed="rId5"/>
            <a:srcRect l="23667" t="14889" r="24708" b="48222"/>
            <a:stretch/>
          </p:blipFill>
          <p:spPr bwMode="auto">
            <a:xfrm>
              <a:off x="5749984" y="4213488"/>
              <a:ext cx="6986390" cy="2808089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 bwMode="auto">
            <a:xfrm>
              <a:off x="9255085" y="5551656"/>
              <a:ext cx="2431981" cy="341288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5" t="13250" r="34844" b="61295"/>
          <a:stretch/>
        </p:blipFill>
        <p:spPr bwMode="auto">
          <a:xfrm>
            <a:off x="35496" y="2253758"/>
            <a:ext cx="9073008" cy="416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8" descr="124267562_11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12" y="1700808"/>
            <a:ext cx="3359100" cy="347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7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保障网络空间安全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269007" y="1009303"/>
            <a:ext cx="2000250" cy="2592958"/>
          </a:xfrm>
          <a:prstGeom prst="rect">
            <a:avLst/>
          </a:prstGeom>
          <a:solidFill>
            <a:schemeClr val="bg1"/>
          </a:solidFill>
        </p:spPr>
        <p:txBody>
          <a:bodyPr vert="horz" lIns="64291" tIns="32146" rIns="64291" bIns="3214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作为</a:t>
            </a:r>
            <a:r>
              <a:rPr lang="zh-CN" altLang="en-US" sz="17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互联网的发明国和世界头号网络强国</a:t>
            </a: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7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美国</a:t>
            </a: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年率先将保障网络空间安全上升为国家战略，并于</a:t>
            </a:r>
            <a:r>
              <a:rPr lang="en-US" altLang="zh-CN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年和</a:t>
            </a:r>
            <a:r>
              <a:rPr lang="en-US" altLang="zh-CN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7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年对其进行了更新。</a:t>
            </a:r>
            <a:endParaRPr lang="zh-CN" altLang="en-US" sz="17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0832" y="1019349"/>
            <a:ext cx="1999134" cy="259295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370832" y="2741662"/>
            <a:ext cx="1999134" cy="830993"/>
          </a:xfrm>
          <a:prstGeom prst="rect">
            <a:avLst/>
          </a:prstGeom>
          <a:solidFill>
            <a:schemeClr val="bg1"/>
          </a:solidFill>
          <a:ln w="76200">
            <a:solidFill>
              <a:srgbClr val="C00000"/>
            </a:solidFill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月，美国发布了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保护网络空间安全的国家战略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，将保障网络空间安全上升为国家战略。</a:t>
            </a: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0747" y="1019349"/>
            <a:ext cx="1980158" cy="2592958"/>
          </a:xfrm>
          <a:prstGeom prst="rect">
            <a:avLst/>
          </a:prstGeom>
          <a:noFill/>
          <a:ln w="63500" cap="flat" cmpd="sng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530701" y="2741662"/>
            <a:ext cx="1999133" cy="830993"/>
          </a:xfrm>
          <a:prstGeom prst="rect">
            <a:avLst/>
          </a:prstGeom>
          <a:solidFill>
            <a:srgbClr val="FFFFFF"/>
          </a:solidFill>
          <a:ln w="76200">
            <a:solidFill>
              <a:srgbClr val="C00000"/>
            </a:solidFill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年，美国发布了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网络空间政策评述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，详细阐述了美国的网络空间政策。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0569" y="1019349"/>
            <a:ext cx="2185541" cy="253491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690569" y="2741662"/>
            <a:ext cx="2185541" cy="830993"/>
          </a:xfrm>
          <a:prstGeom prst="rect">
            <a:avLst/>
          </a:prstGeom>
          <a:solidFill>
            <a:srgbClr val="FFFFFF"/>
          </a:solidFill>
          <a:ln w="76200">
            <a:solidFill>
              <a:srgbClr val="C00000"/>
            </a:solidFill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月，美国发布最新的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网络空间战略</a:t>
            </a:r>
            <a:r>
              <a:rPr lang="en-US" altLang="zh-CN" sz="1200" b="1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，指导国防部发展网络力量、加强网络防御、实现网络威慑。</a:t>
            </a:r>
          </a:p>
        </p:txBody>
      </p: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319237" y="3754064"/>
            <a:ext cx="8505527" cy="2520403"/>
            <a:chOff x="453728" y="6056803"/>
            <a:chExt cx="12097344" cy="3584218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3728" y="6056803"/>
              <a:ext cx="2819538" cy="358421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5"/>
            <p:cNvSpPr txBox="1">
              <a:spLocks noChangeArrowheads="1"/>
            </p:cNvSpPr>
            <p:nvPr/>
          </p:nvSpPr>
          <p:spPr bwMode="auto">
            <a:xfrm>
              <a:off x="493923" y="8872007"/>
              <a:ext cx="2718206" cy="711962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2011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年，英国</a:t>
              </a:r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</a:rPr>
                <a:t>发布了网络空间安全战略。</a:t>
              </a:r>
            </a:p>
          </p:txBody>
        </p:sp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03501" y="6071090"/>
              <a:ext cx="2706820" cy="3569931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7"/>
            <p:cNvSpPr txBox="1">
              <a:spLocks noChangeArrowheads="1"/>
            </p:cNvSpPr>
            <p:nvPr/>
          </p:nvSpPr>
          <p:spPr bwMode="auto">
            <a:xfrm>
              <a:off x="3729995" y="8872006"/>
              <a:ext cx="2644409" cy="711962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2011</a:t>
              </a:r>
              <a:r>
                <a:rPr lang="zh-CN" altLang="en-US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年，德国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发布了网络空间安全战略。</a:t>
              </a: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8"/>
            <a:srcRect t="5649"/>
            <a:stretch/>
          </p:blipFill>
          <p:spPr bwMode="auto">
            <a:xfrm>
              <a:off x="6840555" y="6056803"/>
              <a:ext cx="2786199" cy="358421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056988" y="6066327"/>
              <a:ext cx="2494084" cy="3574694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10105820" y="8872006"/>
              <a:ext cx="2445252" cy="711962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2013</a:t>
              </a:r>
              <a:r>
                <a:rPr lang="zh-CN" altLang="en-US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年，日本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发布了网络空间安全战略。</a:t>
              </a:r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6832310" y="8872006"/>
              <a:ext cx="2785626" cy="711962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B05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2011</a:t>
              </a:r>
              <a:r>
                <a:rPr lang="zh-CN" altLang="en-US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年，法国</a:t>
              </a:r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发布了信息系统防御与安全战略。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7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Another Question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60375" y="980728"/>
            <a:ext cx="7784033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上网干什么</a:t>
            </a:r>
            <a:r>
              <a:rPr lang="en-US" altLang="zh-CN" sz="66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?</a:t>
            </a:r>
          </a:p>
        </p:txBody>
      </p:sp>
      <p:pic>
        <p:nvPicPr>
          <p:cNvPr id="1026" name="Picture 2" descr="https://timgsa.baidu.com/timg?image&amp;quality=80&amp;size=b9999_10000&amp;sec=1513757187852&amp;di=c704c8e28daf1ffc1377392c26ed3dd4&amp;imgtype=0&amp;src=http%3A%2F%2Fwww.xz7.com%2Fup%2F2017-1%2F20171191735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302024"/>
            <a:ext cx="3246880" cy="11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13757229510&amp;di=bbdc515b2b77a8b19081ada0f1cdaeeb&amp;imgtype=0&amp;src=http%3A%2F%2Fimg.zcool.cn%2Fcommunity%2F01da9955da9dd46ac7251df86b278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132856"/>
            <a:ext cx="2030990" cy="20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s://ss0.bdstatic.com/70cFvHSh_Q1YnxGkpoWK1HF6hhy/it/u=265975855,1178105741&amp;fm=27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284935"/>
            <a:ext cx="3201045" cy="9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data:image/jpeg;base64,/9j/4AAQSkZJRgABAQAAAQABAAD/2wBDAAgGBgcGBQgHBwcJCQgKDBQNDAsLDBkSEw8UHRofHh0aHBwgJC4nICIsIxwcKDcpLDAxNDQ0Hyc5PTgyPC4zNDL/2wBDAQkJCQwLDBgNDRgyIRwhMjIyMjIyMjIyMjIyMjIyMjIyMjIyMjIyMjIyMjIyMjIyMjIyMjIyMjIyMjIyMjIyMjL/wAARCAH0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oooroOIKKKKACiiigAopQCTgAk1bisGYAu20eneufEYqlh1eo7HXhMDXxcuWjG/5FQAnoM1KtpM4yEOPfitKO3jiOVQA+tS14VfPpXtRjp5n0+F4Xja+Inr2X+bX6Geunvn53A+nNTpZRKMMu4+tWaK8yrmWKq7zt6aHtUMnwVFWjTT9dfzIlgiUYEa/iKcI0HRFH4U+iuSVWpLdtndGhThblil8hMe1FLRWZqJS0UUAFFFFABRRRQAUUUZoAKKM0UAFFFFABRRRQAUUUUAFFFFABRRRQAUUUUAFFFFABRRRQAUUUUAFJS0UAFGKKKAEKg9QDTfJj/55p/3zT6KqM5R2diJU4S+JXITawn/lmPwqB9PU52MR9au0V008diKb92bOSrlmEqq06a+635GW1jMOgVvoaheKRD8yEfhW1SMoYEEAg9jXo0c9rJ/vEmvuPHr8MYaS/dScX96/zMOitKSxjblPlNUpYHiOGHHqK9zDZjQxDtF2fZnzWNyfFYRc01ePdbf5kVFFFd55YUUUUAFFFFABRRRQAUUUUAFFFFABUsMDzNwOO5qSC0aUbmOE/U1pAADAGB6V4uYZtGj+7pay/I+kynIZYj97iLqPRd/8kRwwJCPlHPqaloor5apUlUlzTd2fb0qMKUVCmrJBRSZorM0FopM0ZpgLRRmkoAWikpaAFoptFIBaKKKYBUsFtPcttgieQ/7IzW1onhmbUMT3O6K2IypHV/pXcWtpDZ26QwIFRR2GM+5rKdRR0R5eLzOFF8sNWcLB4T1SfBZEiB/vt/hWhH4Kfb+8uFz/ALJ4/lXY0Vk6sjyZ5riZbNI4yTwVNg+XcJntuJ/wrPufCuqW4yIllH/TNs/pXodFCqyHDNcTHezPJZoZbeQxzRsjjswxUea9Wu7G3voTHPErAjGSoJH0rhtY8M3GnI1xC3m24PP95R71rGopbnrYTM6dZ8s9GYeaM03NLmtT0xc0UlGaADNFFFABRmp7Kznv7lbe3Tc7fkB6mu50fwzBpr+dKwmmx3XhfpUSmo7nHisbSw697V9jjrTRtQvQDDbOVP8AE3ArXg8GXjHM0sSD0DEn+VdwBgYHA9BRWDqy6Hi1M3ry+FJHJDwUuObg5+v/ANaqs/gu6XJgmiYdgxOf5V29FL2sjGOZ4lO/MeZ3ehalZjMtsxX1T5h+lZ3Q4IwRXrtYes+G7fUt00WIrjHBAADH3rSNXud+Hzi7tWVvNHn2aSpbm2mtLhoZ0KOpwQairc9xNSV0LSUlGaBi0UUmaAFzRSZooAWlpuaKAHUlFJmgBaQgEYPI9KWihOwNXKM9l1aIf8BqkQQcEYNbVQXNsJhlcBx39a9/L83lFqnXd137Hy2bZBGadbDK0u3R+nYy6Kc6NG5Vhgim19NGSklKLumfFzhKEnGSs0FFFFMkKKKKACiiigAqzaW/msWYfIP1qOCEzSAdu5rWAAAA6CvFzbMPYx9lT+J/gfR5DlP1iX1ir8Kei7/8BAFCgADAHailpK+TbufeJWCiiigYUUUUAFFFFABRRRQAUUUUAFFFFABV7R7H+0dThtznYTlyPQVRrtPBMAFpc3BAJMgQH0wP/r1E5csbnJjqzo0JTW51KRpFGqIoVVGAB2FOoqvfXkVhaSXEx+VBnHc+1cm58ek5Oy3ZLLNHBGZJZFRB1ZjgVkz+J9MhbCziT/drhNQ1G41K5eWZ2wTlUJyFHtVSuhUV1Pfo5NG16stfI9Fg8UaZKwDTeX/vVqw3ENwu6GVJF9UYGvPrTwvqV5bLcIsaIwyodsEj8qohr3SbshTJBOvXn/ORS9lF/CzKWW0KjcaM9V03PVKa6JKhR1DKwwQe9YmheIYdSiWGYiO6HBBP3/cVu1i007M8irSnSnyzVmcD4m0NNNkSe2VhBJwV67TXPV63PClxA8MgBR1KkGvLL61exvZrZ/vRtj610Up8ysz6LK8W60HTnuvxK9FFFanrBUkML3EyRRqWdyAAKjrtPBun7IJL5wMyfKnHYdf8+1TKXKrnLi8QsPSczZ0nR7fS7ZVRQZcfPIRyT/hWlRUN1dw2Vs087hI16muO7bPkJSnVnd6tk1Z11ren2gO+6jLD+FTk1xmteIp9RmaOBnitvu7c/e9zUWneHL/UoTNEqJH2aQkbvpgVsqSSvJnqU8sjCCqYiXL5HU/8Jdp+7GHx61pWmsWF7tENzGXP8BODXm9/YT6bcmC4QBxyMHII9qr5xyKr2MXsdbymhUjenJ/mevUVyPhXXGkY2N1IzN96N2Oc+1ddWEouLszxMRh5UKjhI5zxdpsc+n/a0XEsPJIHVT1zXCV6zcxCe1liI++hX8xXld1D9nu5oDyY5GT8jit6Mrqx7eT1nKm6b6fkRYpKWkrY9kKKKKBhRRRQAUUUtACUUtFACUtJRQIWikpaAIJ7dZhnowHBrLIKkgjBFbVVbuDepdQNw6+9e3lWYOlL2NT4Xt5f8A+az3KVXi8RSXvLdd/+CZ1FFFfVnwoUUUUAFKAScDrSVcsogxZyOnSufF4hYek6j6HZgMHLGYiNFO1/yLUEQhiCjr1NS0lFfC1KkqknKT1Z+n0qUaUFTgrJC0UlFZmouaKSigBc0UlFAC0ZpKKAFopKKAFopKKAFopKKAFrvfBmP7Ef/rs38hXA12fgm7QQT2jMA+/eq+vHP8qzqr3TzM2i3hnbo0dbXLeNnkW0t1UkIzHdjvXU1Wv7KHULR7eZcqwwD3B9a54O0rnzuFqqlWjUktEeU0d617jwxqkEhVbcyLnhkIOa1dB8LSi48/UYgEUfKmep966nOKV7n1NTHUIU+fmTOssl2WMC4xiNePwrh/GIH9tDHeMZrv8AoPavMddvhf6tLKpyoOxT6gVhRV5XPFylOeIc/L8ylBPJbTxzxNtkjYMD6V6lp92L6whuQMeYoJHoe9eUV23gm6aS1uLdj8sW0qPrnNaVo+7c783oKVL2nWP5M6quJ8Z2Hl3SXq9JAEYe4zz+WK7asDxggbQy2OVkU1jTdpI8fL6jhiI266Hn9GaSius+vJYY/PuI4h1dgv5mvUtPtRZafBbL/wAs0AJ9T3/WvOdBQSa5ZqenmA16fWFZ7I+fzqo+aNPpuFcR4w1My3K2Mbfu4/mfB6t/9au2JABJ6DmvI5pWmmeVjlnYsfxqaMbu5llFBTquo/s/qNr1HRQBo1pjp5Yry2vQvCd8LrSRFn54MIR7dv61pWXunbnMG6KkujMbxuuL62bHBjIz+NcvXp2saRDq1r5cmRImTGw7H/CuHk8M6tHJs+yl+fvKQRRTmuWw8txlL2KhJ2a7lCyeRL2Exkht4xj616uOgrl/DnhuSymN1fIvmDiNM5x711NZ1ZJvQ83NMRCtUShrbqFeXaxga1fY/wCe7/zr0q8nW1spp2IARCcmvK7mY3F3NOesjs5/E5qqC3Z0ZLB80p9COikorc+hFopKKAFopKKAFopKKAFopKKAFopKKAFozSUUALmikopiM+8hEb7x91v51VrXkjEkZUjNZJBBII5FfX5Ri/bUuSW8fyPz/iDL/q1f2sPhn+D6/wCYlFFFeseAKBkgetasEflQqncdaz7Vd1wgPTrWpXzee13zRorbc+y4Xwq5Z4h77L8G/wBAooor54+uCiiigAooooAKKKKACiiigAooooAKKKKACiiigAqxYXj2F9FcpyY2yR6j0qvRSJlFSTi9mer2V7Df2yTwNlWGcHqKs15VYaldabL5ltKVJ6qeQfqK6iw8aRuoW+iCMP4o8kH8K5pUWtj5nE5VVptun7y/E62isJvFulKpIlcn02GsPUPGVzKClmixL/fPLf8A1qlU5M56WX4io7ctvXQ2vEmuRWFtJaxsTcyLgAZ+UHjOa8+p8ssk8jSSuXdjksT1pldMIKKsfSYPCRw1PlW73Cux8DwsFvJT91tgH/j1cdgk4HU16fodkLDSYIiuHK7nz1yeams7Rsc2b1VGhydZf8OaNYPi9guguPWRRW9XI+NbwBIbMEbsiQj25FYU1eSPDwEHPEQt3ucbRRRXYfYmn4fYLr1mT/fxXpteS2c32e9hmzjY4Y/nXqttMtxbRTqcrIgYfiK5q61TPnc6g/aRn0tYkddyMvqMV5CylHKt1Bwa9frzvxTpq2GpeZGpEU2Wz/tZ5ooNXsLJqqjUlTfX9DDrV0DVRpOoiR8mFxtfHb3rKoroaurM9+rTjUg4S2Z63BPHcwJNE26NxlT7VLXmGna5faXkQSAxnqjjIrqLPxnayIPtUZibvsywrmlSktj5nEZXWptuC5l+J09Fc9N4w01EzEXdvQriue1DxZf3gaOLbBEeMJ1I+tKNKTIo5biKj+Gy8y/4r1yKeM6fbEnDfvW6dOwrkqOp5OaK6YxUVZH0uGw8cPTUIhRRRVHQFFFFABRRRQAUUUUAFFFFABRRRQAUUUUAFFFFABWfexFZfM7N/OtCoLxd1ux9Oa78srujiY9no/meTnWFWIwc11jqvl/wLmZRRRX2x+alywX53f0GKvVt6H4Qe90qC8W5RPOG7G3J64rS/wCEHl/5/U/75NfC5liY1cVN32dvu0P0DKcThcNhIU3LXd77vU5Kiut/4QeX/n9T/vk0n/CDy/8AP6n/AHya4PaQ7npf2lhf5vzOTorrP+EHl/5/U/75NL/wg8v/AD+J/wB8mj2kO4f2lhf5vzOSorrf+EHl/wCf1P8Avg0n/CDy/wDP6n/fJp+0h3D+0sL/ADfmcnRXWf8ACDy/8/if98mj/hB5f+fxP++TS9pDuH9pYX+b8zk6K63/AIQeX/n9T/vg0n/CDy/8/qf98Gj2kO4f2lhf5vzOTorrf+EHl/5/U/74NH/CDy/8/qf98U/aQ7h/aWF/m/M5Kiut/wCEHl/5/U/74NJ/wg8v/P6n/fBpe0h3D+0sL/N+ZydFdb/wg8v/AD+p/wB8mk/4QeX/AJ/U/wC+aPaQ7h/aWF/m/M5Oius/4QeX/n9T/vg0v/CDy/8AP6n/AHwaPaQ7h/aWF/m/M5Kiut/4QeX/AJ/U/wC+TSf8IPL/AM/qf98mn7SHcP7Swv8AN+ZydFdZ/wAIPL/z+p/3yaX/AIQeX/n9T/vg0vaQ7h/aWF/m/M5KlVS7BVBYnoAM118fgfkebe8d9qVs6f4b0/T5BKkbSSjo8hzj6DpSdWK2MaubYeC93VmL4b8NuHjvrxdu0ho42HP1NdjRRXPKTk7s+exGIniJ88xGZUUsxwAMk15drN6NQ1We4UnYWwufQcCum8V660H+gWrAMy/vWHOAe1cXW9GFtWe3lGEcE60uu3oFFGaStj2ha73wfqCz6b9lLfvICeD/AHTXBVb03Up9MuhPA3sy9mHpUThzKxx47DfWKLit+h6rVHVtNj1Wxa3chTnKtj7pqayu4760juIjlXGfp7VYrj1TPkk5U53WjR5ZqOlXWmXDRzxnaOjj7pH1qlXrVzawXkJhuIlkjPUGueufBVlISbeaWL2PzCumNZP4j38Nm8HG1bR/gcNRXXf8IO3a9H/fFH/CDv8A8/q/98VXtYdzr/tLC/zfgzkaK67/AIQd/wDn9X/vij/hB3/5/V/74o9rDuH9pYX+b8GcjRXXf8IO/wDz+r/3xR/wg7/8/q/98Ue1h3D+0sL/ADfgzkaK67/hB3/5/V/74o/4Qd/+f1f++KPaw7h/aWF/m/BnI0V13/CDv/z+r/3xR/wg7/8AP6v/AHxR7WHcP7Swv834M5Giuu/4Qd/+f1f++KP+EHf/AJ/V/wC+KPaw7h/aWF/m/BnI0V13/CDv/wA/q/8AfFH/AAg7/wDP6v8A3xR7WHcP7Swv834M5Giuu/4Qd/8An9X/AL4o/wCEHf8A5/V/74o9rDuH9pYX+b8GcjRXXf8ACDv/AM/q/wDfFH/CDv8A8/q/98Ue1h3D+0sL/N+DORorrv8AhB3/AOf1f++KP+EHf/n9X/vij2sO4f2lhf5vwZyNFdd/wg7/APP6v/fFH/CDv/z+r/3xR7WHcP7Swv8AN+DORpsi7o2X1BFdh/wg7/8AP6v/AHxR/wAIO/8Az+r/AN8U41oxaaYpZhhJRcXLfyZ5viitLW9LbR9Uls2kEhUBtwGOozRX6JRqKrTjUjs1c/MakeSbj2PVtAgW30CwjQkjyVbn3GT/ADrSrmtO8UaVb6ZawvM4eOFFP7s9QAKs/wDCW6P/AM93/wC/bf4V+a1lKVSUrbtn1McFiErcj+43KKw/+Et0f/nu/wD37aj/AIS3R/8Anu//AH7as+SXYf1TEfyP7jcorD/4S3R/+e7/APftv8KP+Et0f/nu/wD37ajkl2D6piP5H9zNyisP/hLdH/57v/37b/Cj/hLdH/57v/37b/Cjkl2H9TxH8j+5m5RWH/wluj/893/79t/hR/wluj/893/79t/hRyS7C+qYj+R/czcorD/4S3R/+e7/APftv8KP+Et0f/nu/wD37b/Cjkl2D6piP5H9xuUVh/8ACW6P/wA93/79t/hR/wAJbo//AD3f/v23+FHJLsH1TEfyP7mblFYf/CW6P/z3f/v21H/CW6P/AM93/wC/bf4UckuwfVMR/I/uNyisP/hLdH/57v8A9+2/wo/4S3R/+e7/APftv8KOSXYf1PEfyP7mblFYf/CW6P8A893/AO/bf4Uf8Jbo/wDz3f8A79t/hRyS7C+qYj+R/cblFYf/AAluj/8APd/+/bUf8Jbo/wDz3f8A79t/hRyS7B9UxH8j+43KKw/+Et0f/nu//ftv8KP+Et0f/nu//ftv8KOSXYPqmI/kf3G5RWC3jDSV6SSt9Iz/AFqhc+OIQMW1q7H1kOP5U1Tm+hccBiZbQf5HWMwVSzEBRySe1cnr3iqMRNbadJmQnDSAcAexrntS1691Q4lYLH2RRxWXW0KNtZHrYTKVBqdbV9ug4ksSWOSeppKSitz2xaKKSkMWikpaYGhpOsXGlXCtG5MWfnjPQ/h616Hp+rWeppm2lBYdUPDD8K8rqSGeS3lWWFyjryCKznTUtTzsZl0MR7y0l/W569RXB2fjS8hVVuYkmA43D5T/AIVrxeNdPf8A1kU6H2ANc7pSXQ8GpluJg/hv6HS0VhDxfpB/5ayD/tmaP+Eu0j/nrJ/37NTyS7GX1PEfyP7jdorC/wCEv0j/AJ6yf9+zR/wl2kf89ZP+/Zo5Jdg+p4j+R/cbtFYX/CX6R/z1k/79mj/hLtI/56yf9+zRyS7B9TxH8j+43aKwv+Ev0j/nrJ/37NH/AAl2kf8APWT/AL9mjkl2D6niP5H9xu0Vhf8ACXaR/wA9ZP8Av2aP+Eu0j/nrJ/37NHJLsH1PEfyP7jdorC/4S7SP+esn/fs0f8JdpH/PWT/v2aOSXYPqeI/kf3G7RWF/wl2kf89ZP+/Zo/4S7SP+esn/AH7NHJLsH1PEfyP7jdorC/4S7SP+esn/AH7NH/CX6R/z1k/79mjkl2D6niP5H9xu0Vhf8JdpH/PWT/v2aP8AhLtI/wCesn/fs0ckuwfU8R/I/uN2isL/AIS7SP8AnrJ/37NH/CXaR/z1k/79mjkl2D6niP5H9xu0Vhf8JdpH/PWT/v2aP+Ev0j/nrJ/37NHJLsH1PEfyP7jdorC/4S7SP+esn/fs0f8ACX6R/wA9ZP8Av2aOSXYPqeI/kf3HKeObOP8A4SASbmzJCrH65I/pRTfFGpWmp6nHNbyMUWEIcoeuWP8AWivscDjqcMPCEpWaXmefUyjGzm5Rp6fIx6KD1NJXzh+iC5ozSUUALmjNJRQAtGaSigAzS5pKKAClzSUUAGaKKKAFzRSUUALRmkooAWjNJRQAuaTNFFAC5ozSUUALmkoooAXNGaSigBaM0lFAC0ZpKKAClpKKAFopKKAFozSUUALRmkooAXNGaSigBc0ZpKKAFzRmkooAXNGaSigBc0ZpKKAFozSUUALmjNJRQAuaM0lFAC5ozSUUALmjNJRQAtFJRQAo+gopR0opXEN70UmaKZQtFJRQAtFJRQAtFJRmgBaKSigBaKSnIrSOFRSzE4AA5NFhPQSius0v4f6pehJLlktIm5+cZbH0rs7HwHottGPOg+0P3ZiQPyzXoUcsr1dbWXmeTic6wlB2vzPy/wA9jyCivb/+EV0ILj+zLfH+7VK88C6HcxMI7YQuejITwfpmuiWTVktGjkjxHh27OLX3HjtFdlqnw71G1LPZSpdRgE4+630xnn864+aKSCVopUZJFOGVhgivNrYarRdpqx7OHxdDEK9KV/67DaKSisbHSLRSUUALW94Z8NP4ie4UTeSIlB3bcgk9qwK9e8Baa9j4eEkqbJZ5C5BHOBwP5V3Zfh1XrWktOp5eb4uWFwzlB2k3ZHCaj4K1mxdvLtXuYh/HEM5/Dr+lYMsE0LbZYnjPo6kfzr6CxUNxZ290my4hjlX0dQa9Srk0HrTlY8OhxHVirVYJ+mh8/wBFexah4G0W8ViluIJSOGjzgH1xmuRvPhtqUO5rW5huAOgOUY/0/WvOrZXiKeyv6Hr4fPMJV0k+V+f+ZxdFal54b1ixP7+wmA/vKu4fpWWQVJBBBHUGuGVOUHaSserTqwqK8Gn6BRSUVBoLRSUUALRSUUALRSUUALRSZooAWikooAWikooAWikooAWikooAWikozQAtFJRQAtFJRmgBaKSigBaKSigBaKSigBaKSigBwOBRTaKLCsFFFFAwooooAKKKKACiiigAooooAkt4JLq5jgiXdJIwVR7mvWvCfhKLRIhPc4e9dfmIPCD0H+Nc/wDDnRg9xLqc8Z+T5IcjjJ6mvSsCvosrwcVFVprXofIZ7mUnN4am9Fv5+Qm0UtFFe0fMhRRRQAm0Vz3ibwtba7bFl/d3a5KSdj7H24roqMZrOpTjUi4TV0a0a06M1UpuzR8/XlnPYXcltcpslTquc1BXpfxI0hHs4tUjj/eRsI5CO6noT+PH415pXyOLw7w9Vw6dD9Dy/GLF0FV69fUKKKK5jtL+i2B1PWLWz7SSDd9O9e7xqEQKOg6V5v8ADjSWa5n1OWM7VTZCx6EknJ/DH616SOlfTZTR5KPO/tfkfEcQYn2uJVNbR/N7/oLRRRXqnghSYpaKAE2iuS8cWmmRaLPeXFsGuDhImBIw3Y8V1pNeR+Otbk1DWZLRJM2tuQoUdC3c/rj8K4Mxqxp0HdXvoj1cnw862KXK7Jav07fM5Siiivkj9ACiijGelMAoq/baHql3jyNPuXB6HyyAfxPFa1t4D12cjfbLEO5dxW0MPVn8MW/kc1TGYen8c0vmc1RXodr8MgyBrrUGRu6pGD+ua04fhvosZzJLdy+xkAH6CuqOVYmXS3zOCpn2ChopN+iPKaK9kj8DeH4v+XIt/vyMf61cj8L6HGPl0y3+pTNbxyas95I5ZcSYZfDFv7v8zw+ivek0XS0+7p9sP+2YqUadZL0s7cf9sxWiyWXWf4GT4lh0pv7zwHB9DSV9AfYbT/n1g/79ikbTrFhzZ25/7Zin/Ysv5/wF/rNH/n3+P/APAKK94fQtKkGH0+2P/bMVSm8I6DMPm02Ff9wFf5VEsmqdJI0jxLR+1B/geKUV61cfDvQ5s+WtxB/uSZ/9CBrE1H4aSRx7tPvDM39yVQv6/wD1q555XiYK9r+h2Us9wdR2ba9UcBRWxe+F9ZsCfOsJSo/ijG4fpWOQQcEYNcE6coO0lY9SnWp1VeEk15BRRRUGgUUUUAFFFFABRRRQAUUUUAFFFFABRRRQAlGaSimA7NGaSigAzS5ptFAC5pc0lJQAuaXNNpaAPdvD9sLTQLCEDGIVJ+pGT/OtOqmmOJNLs3HRoUI/75FW6+4ppKCS7H5dWblUk3vdhRRRVmYUUUUAFFFFAFXULZLyxmgkUMrr0P5ivA5FMcroeqkg/hX0HKdsbk9ApNfP12wa8nYdDIx/WvBzpL3H6n1fDMn+8j00/Uip8SNNKkSDLuwVR6k0yux8AaCmpaib6YEx2rKyjHDN2/Lg15FCi61RQj1PosXiI4ajKrLoek6NYDTNJtrMYzEgDEdz3q/SAYpa+0jFRSiuh+aTm5ycpbsKKKKZIUUUUAYXinXItD0xpWBMsoKRKP72Ov0rxYCSeXAy8jn8Sa9w1Xw7Ya1PHLfo8wjGFj3lVHvxU1romm2QAtrG3jx3CDP515WMwNXFVLtpRWx72XZpQwNFqMW5vft5Hk1n4L168wVsjEp/imYKK3bT4Y3bAG7v4o/VYlLfqcV6WBilqqeU4ePxXZNXiDFz+G0fRf5nLab4E0ix5ljN03Yyjp+Vb9tp9pZri2tYYR/sIBVqiu6nQp0/gikeVWxVas71JNgOlFFFamAUUUUAFFGaTIoAWijNGaACijNJmgBaKTNLQAUUUUAFZeqaBp2rROtzaxlz0kCjcD65rUoqZQjNWkrouFSdOXNB2Z5Zq3w5v7UeZp0ouk7ox2uP6GuNmikgmeGVCkiHaynqDX0KeRWDrPhPTNZR2mhEdwRxPHww+vr+NePicpjJXo6PsfRYHiCcXy4nVd1v8zxTNLmtTXvD93oN35U6lo2+5KB8rf8A16ya8GdOVOTjJWaPrKVWFWCnB3THZpM0ZpKg0HZpM0maM0AOpM0Zo7UALRTaWgBc0U2igAopKKAFopKM0ALRSZooAWikooAWikozQB7B4E1iPUdEjtcnzrQBGyeo7H+ldXXh/hbXToGsLcMN0DjZKB12+o+le0WV5Df2sVzbvvilXcpxjivq8uxKq0lF7o+CznAvD4hzS92Wvz6osUUUV6B44UUUUAFFFRzzJBE0sh2ogLMfQChuwJX2MPxjqw0nQJXVsTSkJGAevPP6ZrxWuj8YeJB4gv08lStrCMJuHJPc1zdfKZjiFWq+7sj7/JsE8Lh/fVpS1f6EkUTzyrFEhd2OFUDkmvbvC+l/2RoNtbMoEu3fJjux5/8ArfhXC/DrRftWpNqco/dW/wAqD1c/4CvUgMV6WU4blj7Z9dvQ8XiHG881ho7LV+otFFFeyfNBRRRQAUUUUAFFFFABRRRQAUUjHaM1iar4s0nR38u5uCZMZCRoWP59KidSMFebsjSlSqVZctOLb8jcpM153e/E/wC8tjYfRpW/oK5rUfGmtajGY5J0jjPVY0Az+dcFXNaEPh1PXoZBi6nxJRXn/wAA9fudUsbPP2m7hix1DOAfyrEuvHmg2wOLlpj6RoTXjjOzsWZiSe5pua8+ec1H8EUj16XDdFfxJt+mn+Z6dc/E+zUkW2nTSe7uE/oawLv4h6xMx+zlIFPbAYj8cVyGaM1yVMxxE/tW9ND0KWT4KlqoX9dTdl8Ya9KedSlX2XAqs3iLWGPzalc/99msuiuZ16r3k/vOyOFoR2gvuRpDX9WByNRuf+/hqePxVrkX3NSnx6E5rGozQq1RbSf3jeGoveC+5HYaf8Q9Vt5QbwLdRj+HhD+eDXXad8QtHvTtn32j/wDTTkfmK8hzRXXRzLEU+t15nn4jJcJW15eV+Wn4bH0PDPFcRLLC6yRsMhlOQakrxHw/4pvtAkCxESWxbLxMOv0PavXtI1e11myW6tWJU4BUjBU+hr3sJjoYhWWj7HyeY5XVwbu9Y9/8zQooFFdp5gUEZoooAqX+n2uo2rW93EssTdQa8b8S+H59B1Fo2G63cloXA4Iz0+or2/FZ2s6VBrGnTWcw4dflYdVPUH8wK4cbg44iGnxI9TK8ylg6lnrB7r9Twaip720ksL2a1lAEkTlWx7VXr5Rpp2Z+gRaklJbMWikoqRi0UmaKAFopKM0ALRSZooAKKM0UxhRSUuaACijNJmgBaKKKACijNGaACuh8OeLLzQZBED5lozDdGwzjnkrzwa57NJmtKVWdKXNB2ZjWoU68HCorpnuul+I9M1ZF+zXaGRv+WTHDj8K1h0r51BIORwa2dN8VavpeRBdM4/uykuB+BNe1RzhbVY/cfM4jhp70J/J/5/8AAPcqD0ryMfEfWwMEW5Pr5dZmo+L9Z1KPZNcmNfSHKfyNbyzegl7qbOSHDuKbtJpI9c1HXNO0pSby7jjYDOzOWP4V5h4m8ZXetNJbQMYrHPCgYZx/tc1y7MWYsxJY9STSV5mKzKpWXKtEe7gcko4WXPJ80vPp6IKsWNlNqN7DaW67pZWAFV816v4E8N/2dp639yg+0z/Mo/uJ2/OsMHhniKnL06nVmONjg6Dn1eiXmdTp1hDptlDa26hUjUKPf3NW6KK+uSUVZH51KTk3KW7CiiimIKKKKACijIozmgAooooAQ9K5DxJ4k1qwZo9P0mYqAczPEXH1GDx+NdhQayrU5TjaMrG+HqwpT5pwUl2Z4VqHiTWNRyt1fTEZ+4DtH5Csokkkkkk9zXvWo6RY6nEY7q3jfP8AFtG4fQ15d410LTdCuII7N5fMlBZkY5CjtXz2MwFWmnUlLmR9jlmbYevJUYU+V9lt+hytFGaM15Z7wUUUUAFFFGaACiiigAopKWgAoozSZoAWug8I68dD1YNJIRaSjbMAM/Q1z2aM1pSqSpzU47oxr0IV6bpz2Z9EwyLLEsiMGVhlSO4NPrmPAmofbvDECH79uTEfoOn6V09fZUaiqU1NdT81xFF0asqT6OwUUUVoYhRiiigDzr4j6NGsUeqQRAOX2zMO+Rwf0rzmvc/E1p9t8OX8OOfKLD6jn+leGV8zm1FQrcy6n3HD+IdXDckt4u3y6BRSUua8s94KKKKACikzRmgBaKKKAEooooAKKKKACiiigAooooAKKKKAFAJOAM0lejfD/wANPGX1S9hXbJHtgVxng9W/pU3irwIbuX7ZpEccbYO+HpuPqO34V6Cy6q6PtV9x5Es6w8cS6EnouvS/Y8zoqSaCW2maGaNo5FOGVhgio64Gmtz1001dBRRRSAKKK3/C/hu41zUEJjK2aENLIRwR6D1JrSlTlUkoxWrMq9aFGDqVHZI0fA3hmPV7l7y9jZrWLhVPAdv/AK1etooRAqgBQMADtUNtawWsCw28axxr0VRgCp6+swmGjh6fKt+rPz3MMdPGVnN7dF2Ciiiuo4AooqG6uobOBpriRY4l6sxwBSbSV2NJt2RLkVmarr+m6RCWurqNWx8se7LN+A5rzLxB421DULyeOyuHgs84ULwxHrnrzXKszOxLMST1JPNeNXzeMW40lfzPpsJw5OSUq8reS3PQ28eajq2qRWGk26RCVwgkZd7AH+LHTgc16JChjiVSxcgAFj1J9a4r4d6J9l01tRnjUS3BzHkchB3/ABruAMV24JVXD2lV3b/A8vNHQjV9jh42UdL92LRRRXaeYFFFITgZoAr393FY2Ut1MwWOJSxJOOleIeINXk1vV5rx+EJ2xr/dUdK6bx94oi1Bk02ykJijYmZgeGI6D8Oa4WvnMzxftJezg9F+Z9rkWXewh7eovel+C/4IUUUV5B9CFFFFABRRRQAUUUUAFFFFABRRRQAUUUUAej/C+4Jj1C2zwCrgfXIr0UdK8p+GshXWZkH8aDP4Bq9Wr6rLJXwy8rnwOew5cdLzs/wCiiivQPHCiiigBkkYljeNhlXBBHsa+fLu3a0ungfO5Dg5r6GrxTxvAIPFd4AMBirD8hXjZxC9OM+z/M+l4aq2rTp91f7v+HOeooor54+xCiiigAooooAKKKKACikopjFopKKAFopKKAFopKKAFzWv4c0V9c1eK2wwhzmVwOg9PrWQql2CKCWJwAO9e2eEtFGiaJFE6AXEn7yY98nt+Fd2Awvt6muy3PJzfH/VKHu/E9F/n8jdjiSKNY0GFUAAegp20UtFfVn59uc54j8I2OvKZTmK724WUH07EV5Lq+j3ei3ptrpfm6hlB2t9Ca99qhqek2WrQeRewLKmcjPUH2NedjMvhX96Okj2stziphXyVPeh+K9P8jwKit/xL4VvNDupGWJ3sicpKOcD0b0Nc/XzVSlKnLlkrM+3oVqdeCqU3dM09C0yLVdSjt57uK2jJGWc4J9h717fp9lBYWUVrbLiKNQF5zXz7XSaF4z1PSJo0knae0GA0T/MQPbng16GX4ulQdpR36nj5zl1fFpOnLRdD2kDFFY2jeJdN1xcWk480dYn4b8q2R0r6SE4zXNF3R8TUpTpS5Kis/MKKKRjgVRAjttGcgDuTXlPjvxONUuBp1qym1iIZnBB3tj+QzWl458XL5T6Vp83z7is7r0A9Af515xXg5ljb3o09uv+R9bkeVONsTWWvRfr/kLW54U0Ma9rSW8m4QIpeUj09PxrEjR5ZFjjUs7EBVHUk17V4T8ProGmhGANzLhpW69un4Vx4DC+3q67Lc9TOMesJQai/elt/mbkEKW8KRRjCIoVR7CpaKK+qSsfn176sKKKKAA9K5zxVf6pBZm20uxlmkmQgyohYR9u3eujpMD0qKkHOLinY1o1FTqKbje3Rnhn/CLa4f8AmG3X/fpv8KP+EV1z/oGXP/fpv8K90xRXlf2PS/mZ7/8ArLX/AJF+J4X/AMItrn/QMuf+/Tf4Uf8ACK65/wBAy5/79N/hXulFH9jUv5mH+stf+RfieF/8Irrn/QMuf+/Tf4Uf8Irrn/QMuf8Av03+Fe6UUf2NS/mYf6y1/wCRfieF/wDCK65/0DLn/v03+FH/AAi2uf8AQMuf+/Tf4V7pRR/Y1L+Zh/rLX/kX4nhf/CK65/0DLn/v03+FH/CK65/0DLn/AL9N/hXulFH9jUv5mH+stf8AkX4nhf8Awiuuf9Ay5/79N/hR/wAIrrn/AEDLn/v03+Fe6UUf2NS/mYf6y1/5F+J4X/wi2uf9Ay5/79N/hR/wi2uf9Ay5/wC/Tf4V7pRR/Y1L+Zh/rLX/AJF+J4JeaFqdhAZ7qymiiBxudCBn8azq9g+In/Ipyf8AXZP6149XlY3DRw9Tki76H0OV4yWMoe1mra2Oz+HH/Ieb/d/o1etV5L8N/wDkPt/u/wBGr1qvbyr/AHf5s+W4h/31+iCiiivSPDCiiigAryL4jxbPEqv/AH4VP5cV67Xl3xQjxqdjJjrCV/I//Xrzs1jfDvyaPayCVsal3TOEopKK+XPvRaKSigBaKSigBaKSigAopKKAFopKKAFopKKAFopKM80Aeg/DrQGe4bV51wiApCCOpI5P5H9a9MHSuH8J+M7C6hWxuUgsWjUKnzYRgB2z0NduHUqCDkHuK+swCpRopU3c/PM3lXlinKvG3b0HUUUV2nlhRRRQBFNCk8bxyIHRwQykZBFeS+KvBM2ixte2rmaz3fMD96P0z6ivX6hnt47mB4ZkV43GGVhkEVy4rCwxEbPfozvwGYVcFU5o7Pddz54ortPGfg46bIb3TYXa0ILSIoyIv/rVxVfLV6E6M3CZ+gYXFU8VTVSm9H+A5WKsGUkEdCK7nQviLLZwx22pQtNGvy+ch+cD3B61wlFOjiKlF3g7CxWCo4qPLVVz3/TtWstWg86yuFlUdcdR9RXJ+MfGa6eZtLsRuuChWWTPEeR29683stTvdNl8yzupIGPGUbr9aryyyTytLK7PI5yzMckmvQq5rOdLlirPqeLhuHqdKvzzfNFbLz8xueaKSt3wr4ebxBqnkuXS2jBaSRR09B+NeZTpyqSUY7s96tVhQpupN2SOj8AeGJJJotauCBEpPkp3J6bvp1/KvTqgtbWKzto7eBAkUahVUdhU9fW4XDxoU1BfM/OcfjJ4us6ktunoFFFITiug4xaKimuYLdQ000cYPALsAP1qH+1NP/5/rb/v6v8AjUuUVuylCTV0i3RVVdSsXYKl7bsx4AEqkn9asg5ppp7CcXHdC0UUUxBRRRQAUUUE4oAKKqtqVijMr3turKcENKoIP50n9qaf/wA/1t/3+X/Gp549y/Zz7Mt0VU/tTT/+f62/7/L/AI0f2pp//P8AW3/f1f8AGjnj3D2U/wCVluiqn9qaf/z/AFt/39X/ABo/tTT/APn+tv8Av8v+NHPHuHsp/wAr+4t0VU/tTT/+f62/7+r/AI0f2pp//P8AW3/f5f8AGjnj3D2U+zOe+Iv/ACKcn/XZP6149XrXxAvrSfws6Q3UMj+ah2pICf0rySvm81adfTsfb8PRawjTXV/odp8N/wDkPN/u/wBGr1qvJPhv/wAh9v8Ad/o1et16mVf7v82eDxD/AL6/RBRRRXpHhhRRRQAV518Uo/3emye8in9K9Frg/iimdIsXx0nI/NT/AIVxZir4aX9dT1MmdsdT+f5M8uopKK+TP0MWikooAWikooAWikooAKKTNGaYxaKTNGaQC0UmaM80wFopM0ZoAWuo8OeNrzRFEEyG5tc/dZjuQf7NctmjNa0q06UuaDszDEYaliIclVXR71pPiLTdaX/Q7hWcDJjPDD8K1Ac189WOoXWm3S3NnM8Mq/xKeo9D6ivQvDvxFWUpbaugWQkATrgKef4h2r3sLmcKnu1dH+B8fmGQVaN50Pej26/8E9EopkciyoHRgykZBByDT69U+eCiiigBjoGUqwBBGCCOteUeL/Bc2mvLqNl+8tGYlowuDEP8K9aqK4giuIHhmQPHICrK3QiubFYWGIhyy36HdgMfUwdXnhs913Pnaiuj8Y+HV0DUUEBY2sy7kLdj3Ga5uvlKtKVKbhLdH6Jh68K9NVYbMWikzRmszUu6Zptzq1/HZ2qbpHPXso7k17X4f0KHQdLW0ibe2SzybcFjXD/Di90qO5e3aHZfuvEzsCGGeg9O35V6cvSvosrw8Iw9re7f4HxXEGMqzq/V2rRX4+foKOlFFB6V6x86ITiqWqanbaVYvd3ThY0H4k+g96lvbyGxtZLid1WONSxJOOleL+JPFV34gnKsTHaK2Y4R/M+p/wAa4sZi44ePm9j1Msy2eNqdord/ohniXxDN4i1ATMpjhQbY4t2cep+tYtJmjNfL1KkqknKW7Pv6NGFGCp01ZI0dB/5D1j/12Wve4/uL9BXgmg/8h6x/67LXvifcX6Cvcyf4Jep8nxN/Fp+g6iiivZPmAooooAKQ0tBoA8C8Qf8AIy6r/wBfkv8A6Gazq0fEJ/4qXVf+vyb/ANDNZua+Kq/G/U/UsP8Awo+i/IWikzRmoNhaKTNGaAFopM0ZoAWikozQI7T4bf8AIfb/AHf6NXrdeR/Db/kPt/u/+ytXrlfTZV/u/wA2fCcQ/wC+v0QUUUV6R4YUUUUAFcX8TIzJ4bgI/hulP/jj12lct4/j3+F5Cf4X3f8AjrVzYxXoTXkd2WS5cZTfmeNUUmaM18gfpQtFJmjNIBaKTNGaAFopM0UAJRRRVCCiiigAooooAKKKKACiiigAooooGbeieKdU0SVBBcM1uD80L/MpH0r1bQvFena8NkEhS4AyYX4b6j1rw6lVmRgysQw6EHBFd2Fx9ShpujyMfk9DF+98Mu6/XufR46UVxHg7xnHqccWnXpK3o+VG7SAD+ddvmvpKNaFaHPBnw2Jw1TDVHTqKzCiiitTnOe8ZaN/bOgSwxqDPGQ8RPYg8/pmvESCCQRgjtX0cwzxivANctvsmu30H9ydh+teFm9JJxqLrofXcNYhuM6D2Wq/Uz6KKK8U+pHI7RuroxVlOQQcEGvSvB/jgSqbLWLoCTrHM4xn2J/lXH23hDXbu2juILFnikXcrbl5H51L/AMIP4i/6Bz/99L/jXdhniaMuaEX9z1PKxywOKg6dWav3uro9uUhlBByCOtVb6/ttOtHubuURQp1Y1yXhWTxHpcEdhqOlyPbICFlVgWX0GM8isnxTYeKPEdxGBpTw20WdieYpJ9zz1r3J4tqlzRi+btZnyVLLYvEeznUXIut1t9+/5HPeK/Es2vak+yRhZIdsSdMj1PvXPV0P/CD+Iv8AoHP/AN9L/jR/wg/iL/oHP/30v+NfP1KWIqSc5Rd35M+zoV8FQpqnCcUl5o56iuh/4QfxF/0Dn/76X/Gj/hB/EX/QOf8A76X/ABrP6tW/kf3G317Df8/I/ejP0H/kPWP/AF2WvfU+4v0FeP6R4O1621e0mlsGWNJAzHcvA/OvYEBCqD6V7eVU5whLmVj5TiKtTq1IOnJPTo7jqKKK9Y+cCiiigAoNFIaAPAvEP/Iy6r/1+Tf+hms2uv1nwdr11rmoXENgzRS3Mjo24cgsSD1qj/wg/iL/AKBz/wDfS/418jUw9ZzdovfsfpNDG4ZUop1I7LqjnqK6H/hB/EX/AEDn/wC+l/xo/wCEH8Rf9A5/++l/xqPq1b+R/ca/XsN/z8j96Oeorof+EH8Rf9A5/wDvpf8AGj/hB/EX/QOf/vpf8aPq1b+R/cL69hv+fkfvRz1FdD/wg/iL/oHP/wB9L/jR/wAIP4i/6Bz/APfS/wCNH1at/I/uYfXsN/z8j96OeorW1Hw1q+k2v2m9tGih3BdxYHk/Q1k1nKEoO0lY3p1YVFzQaa8jtPht/wAh9v8Ad/o1euDpXkfw2/5D7f7v9Gr1wdK+jyr/AHf5s+H4h/335IKKKK9I8MKKKKACue8aru8LXfHRSf0NdDWH4uGfCuo+0LH9KxxCvSl6M6cG7YiD81+Z4XRRRXxx+nBRRRQAUUUUAFFFFABmikooGLRSUUAFLmkooAWjNJRQAtFJRQAuaKSigBaKSigCW2uZbS5juIHKSxsGVh2Ne96NqUeq6VbXiMpMiAsB2buPzr5/r034WXDPa39uScI6uOemQR/SvUyqs41fZ9GfPcRYWNTD+26x/J6HolFFFfRnxAV4Z4yUL4u1HH/PTP6V7nmvCfF8gl8Wakw7TEflXk5v/Cj6n0fDS/2ifp+qMWjNJRXzx9qe9+GP+RZ07/rgta1ZPhj/AJFnTv8Argta1fZ0f4cfRH5dif48/V/mFFFFaGAUUUUAFFFFABRRRQAUUUUAFFFFABRRRQAUUUUAFFFFABRRRQAUUUUAcf8AEr/kVP8At4T+Rrx/NewfEv8A5FQf9fCfyNePV81mv+8fJH3fDv8Aufzf6HafDX/kPt/u/wBGr13tXkXw1/5D7f7v9Gr12vTyr/d/mzwOIf8Affkgooor0jwwooooAKxfFgz4V1P2gb+VbVYni448Kaj7wN/Ksq/8KXozown+8Q9V+Z4VRmkor40/UBc0UlFAC0ZpKKAFzRSUUAFFJmigYtFJRQAtFJRQAtFJRmgBaKTNFAC0UlFAC0UlGaAFr0z4VwlYNRn7MyJ+QJ/rXmagswVQSxOAB3r3rw7pa6RotrbBAsgQGXHdu9eplVJyrc/RHz/EWIVPC+y6y/TU16KKK+jPhhrHAye1fPmrzm51i8mP8czH9a9v8SaiulaFc3bHG1Qo+pIH9a8EJLEknJNeHnE9Yw+Z9bwxRdqlV+S/X/IKKSivEPrD3Xw1d26eG9PVp4lIhXILitb7ba/8/MP/AH2K+dKK9iGbOMVHk28/+AfL1OGozm5+03d9v+CfRf221/5+Yf8AvsUfbbX/AJ+Yf++xXzpRVf2w/wCT8f8AgEf6rx/5+/h/wT6L+22v/PzD/wB9ij7ba/8APzD/AN9ivnSjNH9sP+T8f+AH+q8f+fv4f8E+ivttr/z8w/8AfYo+22v/AD8w/wDfYr51zRR/bD/k/H/gB/qvH/n7+H/BPosXlsxAW4iJPQBxUwOa+f8AQP8AkP2P/XZa9/j+4v0Fehg8W8Qm2rWPGzTLVgZRipXv5WHUUUV2nlBRRRQAUhOKWgigCA3lspKtcRBgcEFxxR9ttf8An5h/77FeDeIf+Rl1X/r8m/8AQzWbXiTzdxk1yfj/AMA+rp8NRnBS9puu3/BPor7da/8APzD/AN9ij7ba/wDPzD/32K+dc0VP9sP+T8f+AX/qvH/n7+H/AAT6K+3Wv/PzD/32KPttr/z8w/8AfYr51qzaWF5fNttLWacjr5aFsfWms3k3ZQ/H/gClwzCKvKrZen/BPoH7ba/8/MP/AH2KX7ba/wDPzD/32K8ch8A69JbyTPbrEFQttZvmPtgd65ernmdSnbnp2v5/8Ayo5BQrNqnXvbey/wCCeu/Ee5gl8LbY5o3b7QhwrAnoa8jpM0V5WKxDxFTntY+jy/BLBUfZKV9bna/DX/kPt/u/0avXa8h+Gn/IwN/u/wBGr16vcyr/AHf5s+Q4h/335IKKKK9I8MKKKKACsHxi2PCt97xMP0Nb1c345fZ4WufcEfoaxxDtSl6M6sEr4mmvNHiVFJRXxx+ni0UmaKAFopKKAFopKKACikopgLSUUUAFFFFABRRRQAUtJRQAtFJmigBaKStLQ9Futc1BbW2Qnjc7dAo9zVQg5yUY7kVKkacXObskdH4B8Mtqd4mqTMBb20o2r3dhz+Q4r16qWm6dBpenw2dsgWKNcD39Sau19VhMOqFPl69T84zLHSxldzey29AoopDXUcBwnxRvfK0i1sx1ml3H6KP/AK9eU12HxHv/ALX4k+zq4ZLeMLgdieT/AErjq+WzCpz4iXlofomS0PY4KCe71+//AIAveumsPAet6jYw3cMcIilUMm+TBINc0il3CqMseAK+h9NhFvptrCowEiVR+VXl+FhiHLn2RjnWY1MFGHsrXd9/I8l/4Vt4g/uW3/f3/wCtR/wrbxB/ctv+/v8A9avZKK9T+yqHmfP/AOseM8vu/wCCeN/8K28Q/wBy2/7+/wD1qP8AhW3iD+5bf9/f/rV7JRR/ZVDzD/WPGeX3f8E8b/4Vt4g/uW3/AH9/+tWDrGjXeiXf2W8CCXGfkbI/zzX0EeleKfECXzPF90M8IqL/AOOiuLHYKlQpc0b3uerlGbYnGYh06lrJX0RzFJRRXkH0xpaB/wAh+x/67LXv6fcX6CvANA/5D9j/ANdlr39PuL9BXu5R8EvU+O4n/i0/QdRRRXsny4UUUUAFFFFAHz/4i/5GbVf+vyb/ANDNZlaXiL/kZtW/6/Jv/QzWbXxlX436n6nh/wCFH0X5EsEElzOkMQy7nAGcc12th8MNTnCteXUFup6quXYf0/WuIilaGVJUOGRgw+or6G0+4F3YW9wpyJI1fPrkV6GXYalXb5+h42eY7EYRQ9i7J36HMWHw40W0IacS3LD/AJ6NgfkK6u1tobO3SCCMRxIMKo7VNRXvU6NOl8CsfG18XXxDvVk2FeJeONITSPEDiIYgmUSIPTsR+Yr22uH+JWlm70WG8ijLS28mDtHOw9f1xXLmNH2lBtbrU9HI8T7DFpN6S0/yPJaKKSvmD9AO2+Gn/Iff/d/o1eu15D8NP+Rgb/d/o1evV9Jlf+7/ADZ8FxD/AL6/RBRRRXpHhhRRRQAVyXxEk8vwuR/elC/+OtXW1w/xQcr4btlH8V2v/oD1zYx2oSfkd+Vx5sZTXmeSUUUV8kfpQtJRRQAUUUZoAKKM0UAJS1VkuTkhBjHeoxcSD+LP1q/ZsXMi7RUcUwkHo3pUlS1YdwooooGFFFFABRRRSAKWq81xsO1OT3qJJZ5JFRMszEAKBnJq1BslySNWxsbjUbyK0toy80hwoH869s8K+G08O6YYN6yTu26SQLjPoPpWf4M8IQaLaRXdyofUXT5n/uA9gK68DAr6DAYL2S55/F+R8PnWbfWZexpP3F+L/wAgooor0z58KqaneJp+m3F3J92GMv8AkKtGuM+JOpm08PLaq2HupNh/3Ryf6fnWNep7OnKfY6cHQ+sYiFLu/wDhzyOeZ7iZ5ZGLOxySetR0UV8g9T9QSsrI0tAi8/X7GL+9Mor3+MbY1HoMV4P4Ux/wlel5/wCfhf5172K97KF7kn5nxnE8n7aC8v1CiiivXPmQooooAQ9K8I8Xy+b4s1Fu3mkfkK93PSvAfEuf+El1HPXz2/nXk5u/3cV5n0vDC/fzfl+plUUUV4B9qaWgf8h+x/67LX0An3F+gr5/8P8A/IwWP/XZa+gE+4v0Fe7lHwS9T43if+LT9B1FFFewfLhRRRQAUUUUAfPviL/kZtV/6/Jv/QzWbWl4i/5GbVv+vyb/ANDNZtfG1fjfqfqmH/gx9F+QV7X8P70XfhK2UnLwFom/A5H6EV4rXqfwvjvYtPuTJEVtZHDIzZGTjnHqK7srk1XsuqPH4ipqWDu900/0PQKKKK+kPgwqOaFZoXjcZVgQRUlB6UBe2p886xYSaXq91ZSD5opCOnUdQfyIqjXoHxM0Yx30eqxL8kihJSB/EOAfy/lXAV8jiaXsqrifpuX4lYnDwqdba+vU7X4Z/wDIwN/u/wBGr16vIfhp/wAjA3+7/Rq9er3cr/gfNnx/EX++v0QUUUV6J4QUUUUAFef/ABUfGk2Ces5P5L/9evQK82+K7/JpkfvIf/Qa48wdsNL+up6uSq+Pp/P8meaUUUV8qfooUUUUwCiiigAooopAZtSNC6oG6g+lRjqK0F+4B7VvKViErlAMVII61bS5Ur83BqKWArllPHpUFFlIWqLv2iP1/Sj7RH6/pVKil7ND5mXftEfr+lH2iP1/SqVFHs0HMy79oj9f0pktyMYTOfWqtKAT0FNQSDmYscbzSrHGpd3OFUDJJr2L4eeDDpdudR1OBPtcoHlxuvMQ/wAag8BeA20+aHWNSZTNtDwRKT8me7e/tXpNe3gsHy/vJ79D4/Oc3574eg9Or/QKKKK9Q+YCiig9KAEY4Ga8M8ZaudW8Q3DJIWgiYpGM8DGASPrivU/FuupoeiTSAnz5UZIRj+L1/DrXhma8XNq21JerPrOGsJrLEyXkv1CiiivEPrjR0GYW+vWMzHASZTmvoCNt0at6gGvm9WKsGBwRX0NpNwLrSbOcdJIUb8wK9vKJfFE+R4np606nqi7RRRXtHyYUUUUAIeleG+N7N7TxXellIWV96nsQQK9zrmfGXhj/AISLT08lgl3AS0RY8NnGQfyFcOPw7rUrR3Wp6+S42OExN5/DLR+R4jRVi9sbnTrgwXUTRyDsar18y007M/QYyUldPQ0tA/5GCx/67LX0An3F+gr5+8P/APIwWP8A12WvoGP7i/QV7mUfBL1Pj+J/4tP0HUUUV7B8uFFFFABRRSEUAfP3iL/kZtW/6/Jv/QzS6ZoGqauyizs5HUn/AFhGEH49K9WHgLSH1G5vrpZLiSeZpSrNhV3NnHFdRFGsUSxou1VGAPQV4kMrlKblUdl5H1tXiOFOlGFCN2lu9jhvDfw9gsGM+rCK6lPCx4JVff3/ACrukRY1CooVQMAAYAp1FetRoQox5YI+bxWLrYqfPVlf8gooorU5gooooAyfEmmjVfD17aBQZGjJjz/eHI/WvAmBVipGCDgivpJuleI+N9EOj667BgYrotMntzyP8+teNm1FtKoumjPquGsUoylh5PfVfqaHwz/5GBv93/2Vq9fryD4Z/wDIwN/u/wBGr1+ujK/4HzZw8Q/76/RBRRRXonhhRRRQAV5b8VZM6jYR+kTN+Z/+tXqVeQ/E6Xf4jiT+5AP1JNefmbth38j2+H43x0X2TOJooozXzR9+FFGaKACiiigAoprdaKLAUB1FX1+4PpWf0NWo7hcANxWs03sRFk9Jgeg/KlBBGRRWRYm1fQflRtX0H5UtFFwE2r6D8qNo9B+VLQBk4o1ANo6Y/SvTPBHgiIQR6pqkDebu3QwsOAMcMR60/wAFeCHtJRqOqxoWK/uoGAbGR1PvXogXjrXuYDAW/eVV8j5DOc6vfD4d+rX5IAuDTqKK9k+UCiiigApDwDS1zvjXWRovhe6n58yQeTFg/wATf/WyfwqZyUIuT6GlGlKrUjTju3Y86+Imrf2h4ie2jkDQWg2DHTd/F/h+FcjVLz5SxYuxJOSSetSrddmXHuK+TruVSbm+p+m4WjDD0Y0o9EWKKRWDjKnIpawOkK9q+Ht8LzwpboWBkt2aJvXGcj9CK8Vrsvh5r66VqpspgTHeMqKc8K3Qfn0ruy6sqdZX2eh4+eYV4jCPlWsdf8/wPY6KQHNLX05+ehRRRQAUhGaWigCrdadaXybbq2hnHpIgNYNx8P8Aw5cEkWJiY94pWH6ZxXUUVnOjTn8UUzeliq9H+HNr0bOQtvhzo1peRXMMl2HiYMoMgIyPwrrlG0AegxS0UU6MKekFYK+JrV2nVk3buFFFFaGAUUUUAFFFFABRRSFsUALTWkVVLMQFAySegrJ1vxJp2gxK17IwZ/uIoyzV5V4l8aXmvSNFCXtrPGPKD8uPVq48TjadBWer7HqYDKa+MaaVo93+nc9d07WtP1Z7hbG4WbyGCyFegJz0Pfoa0K8h+F2oLD4guLPP/HxDkD3Xn+RNeujpV4Su61JTe5nmeDWDxDpRd1pb+vUWiiiuk88Q1xvxI0v7Z4eF0qbpbV9wI67Twf6flXZk4qOVUlQxyIGU8EEZBrKtTVWm4PqdGFxDw9aNVdGeRfDVGbxEWGcKpz/3y1ew15/4B0z7DrmvrlWSGfykYdxyR+hFegDpXNl9N06Nn3Z355WjWxblHay/K/6hRRRXceQFFFFABXifxCmEvi+5AOdiIv6f/Xr2pmCgk9Bya+etZv8A+1NWuLzn962efpivKzaaVNR7s+k4ZpOWInU6Jfm/+AUaKKZJKsfXr6V8+k2fbD6QkDqQKqvcM3A4FQkk9TWip9yXIvGWMfxik8+P+9+lUqXafSnyIXMy75sR/jA+tFUsZ9KKfs0F2TvbY+6cmoGVlOGGKlE7I2DyKmWRJRj9DTleDaZNOSnBS7orJKyYwePSrccqyDjr6VXlgIyV6elQhipyODSaUloUm0aFGajilEi8/eHWpo42lkWNFLOxAAHc1lbWxd9LiDJIAGSa9P8ABngeKOKDVNTjYzfeSBwML6E+9T+B/BQsY/t+qwI1w+DHE4z5fPU9s132BXuYHAWtUqr0R8fnGduV6GHenV9/JCADFOoor2D5UKKKKACiiigArx34j64mqaiumxtmG0Y7sHgv/wDW/wAa9N8Qasmi6Hd37tgxodg9WPQfnXzg8rySNI7FnY5ZieSa8vMqrUVTXU+l4cwinUeIkvh0XqTtbKfukioHjZOoP1pVmde+R71YSdH4PBPrXie8j7PRlVXZDlTirUU4cYPDU2WDPKDHtVYgqcHrRpJC1RoU5HZHV1JDKcgjqDVaGbd8rHn1qes2mmVue2+DvFMWu6esUsii/iUeYndu27/9VdQDkV842l9Pp11HdW8xiljOVYGvV/DvxF0zUkWC+mW0uR3dvkb6HpXv4LHKouSpv+Z8Rm2SzoydWgrxfTt/wDuKKajrIiurBlYZBByDTq9Q+dCiiigAooooAKKKKACiiigAoqOWVIULyyKiDqzHAFYl54z8P2XEmqQM3pE28/pUynGOsnY0p0alR2hFv0Rv0hOK4G/+KWnxblsrWadh0ZiEH+NcRqnjPW9ULLJeyRwknEceF49CRjNcNXMqMNtX5Hr4bIMXW+Ncq8/8j2DUvEelaSp+2XsUb44TOWP4DJrznWPiXqN0ZItPjS2iPAk+8/156VwzOzsWdizHqSck0x3CLk15lfMqtTSOiPosHkGGoe9U99+e33f5k93ez3cpmu7iSZz/AByuWP61nyXDNkKcCmSSGRsn8qWOFpPYetcaVtZHtKyVo7Gx4Qvm0/xXp84bAMoRvcNx/WvopTlQQcg18zqUtiGU7WByD3zXsmk+OdGtPC2ny3t8on8gK0Y+Z8rwcgeuM/jXrZbiIpSjLRbny/EWCnUlCrTV3tp952tV7m8t7OPzLmeKFP70jACvK9e+K01xC0GjwyW5J/17kZx7DBrz++1O+1KXzL27mnf1kcmuitmMI6QVzgwvD1eouas+Vfez1/XPiXaWcjQaZGt2wH+tyQoP5c/hXn+r+LNd1gFJtQkjiz/q4fkX8ccn8a5YMR3Ndj4B8Oza7q/nXCbtPt+Zd44Y9lFedKtiMRPlT3PoI4LA5fSdVxvbq9X/AF6HpXw90o6b4Tt2kBE1yTM5PXB6fpj866umxqqIFUYVeAB2FOr36cOSCj2PhcRWdarKq+ruFFFFWYhRRRQBj+KL7+z/AA3f3AbDCIqp9zwP514DmvUPihq8YtIdLikBkaTfKoPQAcA/nmvJpps/Kh47mvnsyn7StyrofdcO0HSwrqS3k/w6Cy3GCVT86rkknk5NCqXOAMmrccaxDcxGfWuHSJ7urIY4C/LfKKmEMa9R+dRyXPZB+NQFi3Uk0Wk9w0Rd8yJe6j6Ck8+L+9+hqmAT0GaXy3/uH8qORBdlzerchwPwoqugwvIP40V6tHLYVKam5bnzGMz6rQrypKCdmLJCx+fIPFQdD6Vb8wIFyTz+lEkayDI6+o71xYpOFeUX3PZyyoq2Dpzi76L8NGNinzhW6+tJNCACy/iKgIKnB4NSi4YLggE+9c9rO6O6/ciUlSCOoq7HIHAYcVSY5JNAJHQkU5RuCdj0Hw58QLvRoEtLqIXNqmAuDtZB7eteq6Rq9nrNkt1aSbo27Nww9iK+adx9TVzT9WvtLuVuLK6khlXoVP8AMd678NjZ0vdnqjwswySjibzpe7L8GfTWaK868KfEu3vwbfW5IbWYfcl5CPxzn0NehRyxyRq8bqyMMhlOQa9qlWhVV4s+OxOErYafJVVvyH0UUVqcwUZxRVHV9St9I02a9upAkUYHJ9ScAfmaTaSuxxi5NRjuzzL4na95+qjSEYeVAoaX3c8/oMfrXn5hjboPyNM1C8m1HUJ7ydi0kzlyfrVcEjoSK+XxE3VqOdz9MwWHjhqEaSWy19epO1t/dP4GoCMHBqRJ3Xqcj3qchJl7H3rG7W512T2IYpynDcipZIhKNw64qs6FGwafHMyDHUUOPVCT6MiPBqcXJCAY59aid95ztAPtTaq19xXsKSWOSaSrMcAABbk0lxgKoAA5pcyvZDt1NnQfGGsaGEgtbkfZwSfKdQVrrbf4vTo2LnTI5QO8chX+ea8xHFOVSxwozXTDE1afwy0OCvluFru84K/fb8j16P4v6YwHm6ZdqfRGVv6irQ+KmkYBNjfD/gKf/FV5CirEmTjPrUL3DHheBV/2jiHs/wADleQYHrF/ez2b/hauijraX/8A3yn/AMVUbfFnRhwtnen6hB/7NXjBJPJJNJVfX6/f8Cf7AwP8r+89jf4sWOP3emzt9ZFH+NVpviw2P3Okj/gc+f6V5KCR04qVJ3Xg8ioeOxPSX4I0jkeAX2Pxf+Z31x8W9XbIisbWI+p3NWZN8SvEU7HNykQP/POMDFc2dky+v9KrSIY2x2qHi609HJnRHK8HT1jTX5/maOoXdzqjma5mMkh53Njmsw8GpIpinBPy0ksgdsgYrnvK+p3JRStFWJ4Jdw2n7wqas8Eqcg4NO8yT++alwu9ClI6DR9B1DXXmSwiWRolDMGcLwfrWZqWmahZTul1ayx7e+3I/PpXqHwltCukXt4wOZZQgJ9AP/r16I0SSLtdVYejDNerQy6M6SlezZ8xjM/nh8VKkopxXyfmfMEUXmZJOAKmklEQ2gc19D3XhrRr05uNMtnPrsAP5iufvPhd4duizRJcWzH/nnKSB/wB9ZqZ5XVvo0zWlxJhnpOLX4nhzMWOSeafHCzjI4HvXqUnwhjSQmHUXdewdAMU6P4UueH1DaPZAf61i8FiFoonWs6wLV3P8GeZC2UdSTSiGLPQV63B8J9LVgbm+u5gOy4Qf1rotM8G6DpJ3WunRb/78mXb82zitIZZWl8Tsc9biPCQX7tOT+78zzLw38OrrWUiu7lhb2bHPX52HsO3417Dp9jBptlFaWybIYlCqM54qwqheBwB0p1eth8NCgtN+58tj8yrY2V56JbIKKKK6TzwooooAKr3t1HZWk11KcRxIXY+wqckDrXjnxI8XSXuoPpVhc/6JENsxjPDvnpn0GBWGIrqjDme53ZfgpYysqa26vyOU17Vn1TVLm8cYedyceg7D8qyACSAKCSTknNKjlDkAfjXzTu9Xufo8YxilGOiRaVFhQnv3NV5JTIfQDtSSStJ14HpSxR+Y3P3e9SlbVlXvohEjaQ4FWFgReTzSs6QpgfgKqtIz9T+FLWQ9EWjNGnHJx6U37Un901WAJ6AmnCN+6nH0oUELmZZYscE/hRTTz7/Wivr6FLkpRi+i7H5PjcSq2JnUjezbe4yTmMj3zTI5TGCMZFS9eKrkENjvXj5rStVUu6PseF8RzYaVJvWL/B/8G4MxZsnrSojP90ZqaOAYBf8AKnNKsYwoBPtXk36I+nt1YwWx/ibFO+zr3JqNp3J4OKYXY/xH86VpBdFj7OnvSG3Xsxqvub+8fzpwlcfxGiz7hddh7W7jpg10nhnxzqPhtRbhVuLPdlonPI/3T2rnFuD/ABAGpcRyjPBP61cKs6b5kZVsPSrw5Kiuj37QPFul+I1IspGEyqGeJxhlH9a3AcmvmSC4u9MuUubSeSKVTlXQ4Ir0fwr8T23La68y46LdYI/76AH617WHzCM9KmjPkMwyCpSvPD6rt1/4J6oTivMfitrcYW10gdc+dJ+oA/nXoM+p20ely6gs0b26RmTerZBAHrXztrOrXOuarLfXLZkkwMDoABgAU8wrKNPkXUjIMG6mI9rJaQ/Mr/aE/umgmKU46GovLfrtNNII6ivC5V0Pt7vqPkhZORyKYrlTkGl8xiu3PFNprzF6Ckk9aQc1PHBnl8/SplRVHCgUnNIaiVhDIf4akjgIYFscVPRUObK5UFQXCk4I6VPRSTs7jauUKkil8s9Mg1YaJG6jB9aryRFD6j1rRNPQizQkshkb0HaiOJpDxwPWmVKZvkCqMU9lZB6j8RRHnk0v2hP7pqtyT3NOEb/3TS5V1C/YmJik46Go5IWTkcj1phBB5BFPSYqMEZHvRZrYL9xqOUbIp8kxcYAwKiPJp8cZc+g9abS3BX2GVKsDnrx9amCJEMnH1NRtcf3RU3b2HZLcUWw7sfyp32dfU1CZpD/FV/Qbd9Q16xtSWIkmUEDuM81UYyk0rkTnGEXJ7I9x8C2H2Dwdp6d5E80/8C5H6Yro6it4Ut7aOCMYjjUIo9ABgVLX1VOHJBR7H5fXq+1qyqd22FFFFWZBRRRQAUUUUAFFFFABRRSE0ALTS4UEnoKy9X8RaZokO++u44ifupnLH8Bk15F4i+Imp6s0sFs32azYbdqH5mHuetctfF06Oj1fY9LA5XXxbvFWj3f6dzpPG/jqK5tW0zSXJ3cS3AyMey/415j9nXPLNmoTPIe+PpTfMf8AvH868CtWqVpc0mfd4PB0cJT9nTXz7k/2ZfU002x7MDUYlcfxGnLcOOuDWNpHX7oxkZOooVyhyKsrKkgwcZ9DTJIBjKcH0o5ujC3VEDMWYse9SpDxuc4FREEHB4pWkZlAJ4FU/IlExnVOEGaFnZmxgc1CqM3QZqVY9nOQfoa2wtJVK0Y+ZxZniPYYSpUv0dvV6IdRRRX1+p+UhTlCDLHr3ptBAKkHmuPHYd16Lit90erk2OWCxaqS+F6P0/4cjkmLHAOFqMAk4AyaVULNtqyAkKk18s/d0P09e9qRLbsepxUghjUc/qaja4Yn5eBUJJJ5pWb3Hoi35cJ9PzprW4PKnHtVanK7J0NHK+4XXYVonTqMj2poJByDzVhJweG4pJIQcsv5UX6MVuw6OUONrdf51HNFtO5RxUPQ1YScbMPyaVmtUO99GOi1O9hs5LOO7lW2k4eIMdp/D8Kh3hVATqepphxk46UlW23uQko3stxdzZzuP51Ism4FX59DUXbpRSsO4VPbp/EfwqCrcP8AqhSm9Bx3JKKKKyNAooopAFFFFABRjPFFFMCrNFtbcPu1FV5sYIY4FUjgE4ORWsXdGclYeHCIAvXuaZubP3j+dJR26U7CuSrID8snI9aiOM+1FKMZGelAXJIot5yfu1M8ixDaBz6UjyqifLg+lViSxyepqbc2rKvbYGYsck5pyRO/Qce9Sxw9Gb8qdJME4HJp83RBbqxotv7zfhWjpF62janDfwKDJEcgH/69ZTTOe+KjojzJ3uTOMJRcWrpnr9l8VoNireafKGHVo3DZ9+1bdv8AEXw9OBuuZISf+ekZ4/KvB1kZehqVbg9GH4iu2OYYiO9meLUyDBT2Tj6P/O59EW/irQrn/VavafRpAp/XFaUNzBcDMM8cg9UcN/KvmlkWUZzz6iqxDRv7jpXRDNW94nHU4Yh9io/uv/kfUtFfN1l4h1O1IWK8dB0GAOK0H8aeIYR+61aVfYBf8K1WaQvZxZyS4ZrfZmn9/wDwT6Bor55bx14mbg6vMf8AgK/4VVm8Uaxdf8fF/LJ9Qo/pVPM4dIsUeGq/2pr8T6LlnigUtLKkajqXYAfrWTdeLdAsxmbV7X6JIHP6Zr51kkaWQu5JY9SaRRlgM4rGWZy6ROqnwzD7dRv0Vv8AM9uu/ihokJZbVZ7kjuq7R+Zritd+Iuq6huS3ka0hJ+5GwJx9cZrkNyxRDGDiqrEsST1rjqY2tV0bsvI9XD5Ng8O7qN356/8AAHz3EtzJ5k0jO3qxyaasbP0HHrUkUORlunpUryrHwBk1yuXRHqKOgxbb+81PEEY6ioGndvaoycnJpWk+o7otG3Qjjio2t3HQg1GrsvQ4qRbhh94Zp2kgumREEHBHNSxTbeGORUpCyr/niq8kZjODRdPRis1qWHRZVyvX1qqwKnBHNPjlMfuKSSTzD0AoSa0B2Ym5iAvapwAAAO1RxKM7j26VJXvZVh3FOq+ux8RxRjlOUcLF/Dq/Xp+YUUUV7B8kFFFFADg+0EnHHNVmYuck5qwOtROiBwedvevAzHB8kvawWj3PueHs2VSCwtaXvLbzXb5DUiZ+eg9TUu2FOpyajklz8q8LUVeTZs+s0RY3QHsKQxKwzGR9M1Dg0AkHIo5fMV+4pBU4IxUkcxTg8imvLvTBHPrUdFrrUNthzNubJpAM1KkBbluBUuUhGKTktkHL3IBE57U7yH9qcbn0X86abhvQUe8O0Q8h/UUhhcds/Sl+0N6CnC59V/Kj3gtEhII6jFKsjIeD+FWA8cgxUbwEDKnPtRzLZhbsSpMH4zg0+qHSp4puit+dJw7DUu5YooorMsKKKazhBk0xDiQBk9Kgkn7J+dRSSlz7elIiM5wKtRtqyXK+wEknk5NAVm6A1OsKoMsc0NcIOnNPm7C5e5GIHPYCl+zt6ilNyeyim/aH9qPeD3Q8h/Y00oy9VNSC5OeVFOFwp68Ue8FkV6fGyq2WGamaJZBkHHuKgdGQ8/nTTTFZrUkllyNqniogCxwBmm1MsiRp8vLGi1loG71HLAAMuaXEA9PzqBnLnJptFn1Y7osmONh8h5+tQtGydRx60zNTJNxtfp60WaDRjEkMZ46VNJJGyepNQPtDYUnFNAJOKLJ6iu1oLmgc9KmS3PVj+FSZjiGOlJy7DUe5XEbnopp3kv6frUhuF7Amm/af9j9aPe7BaIwxOP4aaVI6giphcjupp4mRuM/nRdroFkVafGVD5bpUzwK3IODVd0ZOopppis0TyzYGFPPtVfkn1JpKnjKRx7urUWsg3YJD3c4H1p2IB6fnUDyM55ptFmx3XQs7Im+6QD9aieJk7ZHqKjqWOYrwRkUWaFoxisUOQafLLv4A4qNiCxIGKckZkPH40WW7DXZDakWJj14HvUoVIsZOWpWbPbFdeDw0sRP+71Z5Wb5lDAUb3vN7L9fkIBgYooor6mMVFKK2R+Z1Kkqk3Obu3qFFFFMgKKKKACj6gYoopSipKz2KhOUJKUXZoikjAYEdD+lIXCnCAfWpqieLklenpXgYzL3T9+nqvyPu8oz+FdKjiHafR9/8mN81/wC9QxVlzjDd6accYzn3pK8ux9OAqzHEqjcw59+1JAoAJJGajll3nAPy1Lu3ZDWmo6SckkLwPWoSSTknmnIhdsCrCokS5bGfWndRDVkCxO3RTUgtz3ala4H8Iz71EZpD3pe8w0RIbY/3v0qNonXqpoE0g/iqVbgHhhj3o95BoV+lTRzkEBuRUhVJVyOvrVd42Q8/nTupaBqiw8ayDKkZ9aqkEHB4p8Umw89Kll2OucjPakrp2DfUIZSTtY/Sp6oVYW4AQAg5FKUew0+5MSFGT0qpJIZD7elLLL5gAHApigM2CcCnGNtWJu46OMufb1qdmWFcADNDSLGmFI9qqkknnmj4g2HPIznk8UgUt0BNSxwFvmbgelSNIkYwPyFPm6ILdWRLAx68U77N/tfpTWuGP3eKb50n96l7waDmgYdOajKleoxUi3DD73NSrKj8Hg+hou1uFkyusjIcg1YSRZVwwGfSo5Iccpz7VDyPrTspBqiSWLYcj7tR1ZjlDrtbrUEihW4IIoTezBrqOUIqbm5PpR5zdsD8KjoGO9OwrkoZZOHAB9RUbDDEdaSgDJxRYBVUscAc1aVEiXJx9TQoWFMk/j61WkkLsT29Kn4h7D3nY8LwKiJJPrT44mc+g9asBUiHOPqad0tgs2VhG56Kad5D+n61KbhR0BNN+0H+7+tK8gsiMwuP4aYQR1qwLn1Wnh45OOD7Gi7W6Cy6FdJXXoeKsK6yrgjn0qKSA5yvT0qIEg+hosnsF2iSWLZyMkVFVqKTeMHrUMsexuOhpp9GDXVCIFClm6dh60vmsOgAH0qOlGO+adhXHhw5w4H1FMYAEgHIpKO9FguPjjLtjt3qd2EQCoOT2pQQseEIJxSAKAMcnufWunC4SeImv5e55mZ5rRwFN3d59F/WwAbRzyx6n+lFFFfTUaMKMFCCPzfF4uri6rq1Xdv8PJBRRRWpzBRRRQAUUUUAFFFFABRRRQA1ow3tULIynnp61YorzsRl1OrrDRn0GX8Q18MuSr78fxXz/wAysCR0NJVkorZyOT6VE0RzxyK8irga1N7X9D63C53gsQtJ8r7S0/4H4kqsiRkrUDyFzz09KTaw6g06NQzfMcAVxuPLuetGamrxeg1UZjwKlFv6tQ8uPlTgetRFmPUk0tWVoiU2/o1RsjJ1FJkjoT+dSJMej8ijVBoMV2Q/KfwqZpUaPkc+lRSbQ3ynimdaLX1C9tAoqVISeW4FS4jQdh9aHJAolYKx6A0vlP8A3TU5nQdCTSfaF9DSu+wWRD5bj+E00gjqKsCdfQ04PG3cfjRzPsFkVafFtD/N0qZ4VIyvBqBkZOop3TCzRLJMQcJ+dQck+9FTKY40DdWotZBuIsDMMninfZ/9qo2ldjyfypuT70WYXRI0DKODmouQfenLIy9DUmUlX5uGFGq3DQIpjna3T1ps23d8vXvUdKAW4AzRZJ3C/QQHFHWp0gA5enlo07gfSjm7By9yuEY/wml8t/7pqYzp70n2hfQ0rsLIhKMOqmm9DVkTp7infu5PQ0cz6oOVFUsxGCSaWNQz4JwKleD+5UJBBwRg0077CatuWXcRLgD6CqzuznJNIST1NTRxqF3v07UWUR3uRqjN0FP+zt6ilac9F4qPzH/vGjVhoK0LLz1+lMBIOelPEzjvmpPkmHHDUXa3CyewRz9m/OiaNcbhwahZSpwaCSepo5dboL6WYAlTkHBoLFupJpyRM/sPWp1iRRkj8TQ3YSRWAJ6A0vluf4TVrcB0H6Uu4Ct6eHr1H7sWcWIzLB4dXqVF6Xu/uRV8p/7ppwhPVjj2qYsSMZpK9bD5Xyu9Z38kfLY/iiU1yYSPL5u1/u1QgAAwBS0UV60YqKtFWR8nUqTqSc5u7fcKKKKokKKKKACiiigAooooAKKKKACiiigAooooAKKKKBADSnDAgqPyoormxMIyh7yud+X1qlOquSTXoxhiXb0p0Vujbyc8DiiivFxUIxUrI+0yyvVm6fNJu/n5DTEhj3Ywef6VXoorzkfRMMVZt41K7u9FFKWw47jpmKKMd6qHk80UUobBIO9FFFWSFFFFAEkbsGA7VZIBGDRRWc9zSOxUdQrkDpTRRRWhA5FDNg1P5KelFFRIqJDKgQ8ZphooqkSw71bRQijHeiilMqJFM7btvaoaKKcdiXuFFFFAgoFFFAyxA5OQe1OkUMhyOgoorN/EWtirS9Vx6UUVqQJU6QqyZJNFFJgiFhhiKVRkiiigCaOJZCxYmkWNQwPXmiiunDxTTujy8xqTg48raJg5V9wA47YppYkdaKK+gwtKEY3UV06HwWY4mtUm1Obau92wpKKK6zywooooGFFFFABRRRQAUUUUAFFFFAH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 descr="https://timgsa.baidu.com/timg?image&amp;quality=80&amp;size=b9999_10000&amp;sec=1513757387595&amp;di=827c4ca08402dc382b6a67bf2bbebd4b&amp;imgtype=0&amp;src=http%3A%2F%2Fimg0.pconline.com.cn%2Fpconline%2F1611%2F11%2F8558361_72_thum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81" y="3717031"/>
            <a:ext cx="1440161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13757528099&amp;di=d073428781de371636f8b6a311d8e5af&amp;imgtype=0&amp;src=http%3A%2F%2Fb.hiphotos.baidu.com%2Fbaike%2Fs%3D220%2Fsign%3D08822efe5bee3d6d26c680c973176d41%2Fc75c10385343fbf2ebae9b7ab27eca8064388fe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94" y="4494359"/>
            <a:ext cx="20955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s0.bdstatic.com/70cFuHSh_Q1YnxGkpoWK1HF6hhy/it/u=739763882,2840362172&amp;fm=27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04864"/>
            <a:ext cx="3456384" cy="165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s3.baidu.com/9fo3dSag_xI4khGko9WTAnF6hhy/image/w%3D500/sign=9324f5e95c4e9258a63486eeac83d1d1/c9fcc3cec3fdfc030842fe35de3f8794a4c226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36550"/>
            <a:ext cx="3384376" cy="217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pic.ooopic.com/16/80/67/16806792-4596e021f14a3bcce4f068df6507b42c-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9" t="27779" r="1957" b="30595"/>
          <a:stretch/>
        </p:blipFill>
        <p:spPr bwMode="auto">
          <a:xfrm>
            <a:off x="582985" y="1124744"/>
            <a:ext cx="636972" cy="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面向未来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" y="980728"/>
            <a:ext cx="2413350" cy="2676367"/>
          </a:xfrm>
          <a:prstGeom prst="rect">
            <a:avLst/>
          </a:prstGeom>
          <a:noFill/>
          <a:ln w="63500" cap="flat" cmpd="sng">
            <a:solidFill>
              <a:srgbClr val="00206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84832" y="1963143"/>
            <a:ext cx="2393156" cy="16497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美国总统</a:t>
            </a: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顾问委员会于</a:t>
            </a: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月递交给时任小布什总统的报告</a:t>
            </a: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网络空间安全：迫在眉睫的危机</a:t>
            </a:r>
            <a:r>
              <a:rPr lang="en-US" altLang="zh-CN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7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5237" y="1543447"/>
            <a:ext cx="6480721" cy="159506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2605237" y="980878"/>
            <a:ext cx="6362402" cy="369332"/>
            <a:chOff x="739930" y="1457636"/>
            <a:chExt cx="6363698" cy="369266"/>
          </a:xfrm>
        </p:grpSpPr>
        <p:sp>
          <p:nvSpPr>
            <p:cNvPr id="14" name="矩形标注 13"/>
            <p:cNvSpPr/>
            <p:nvPr/>
          </p:nvSpPr>
          <p:spPr bwMode="auto">
            <a:xfrm>
              <a:off x="739930" y="1457636"/>
              <a:ext cx="6363698" cy="363820"/>
            </a:xfrm>
            <a:prstGeom prst="wedgeRectCallout">
              <a:avLst>
                <a:gd name="adj1" fmla="val 19256"/>
                <a:gd name="adj2" fmla="val 94579"/>
              </a:avLst>
            </a:prstGeom>
            <a:noFill/>
            <a:ln w="63500" cap="flat" cmpd="sng" algn="ctr">
              <a:solidFill>
                <a:srgbClr val="00206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sz="17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4"/>
            <p:cNvSpPr txBox="1">
              <a:spLocks noChangeArrowheads="1"/>
            </p:cNvSpPr>
            <p:nvPr/>
          </p:nvSpPr>
          <p:spPr bwMode="auto">
            <a:xfrm>
              <a:off x="739931" y="1457636"/>
              <a:ext cx="6363697" cy="369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5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传统技术手段</a:t>
              </a:r>
              <a:r>
                <a:rPr lang="zh-CN" altLang="en-US" sz="15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虽能满足当前的部分需求，但</a:t>
              </a:r>
              <a:r>
                <a:rPr lang="zh-CN" altLang="en-US" sz="15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不能提供足够的网络安全</a:t>
              </a:r>
              <a:r>
                <a:rPr lang="zh-CN" altLang="en-US" sz="15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605237" y="1537867"/>
            <a:ext cx="6362402" cy="1013520"/>
            <a:chOff x="3750856" y="3652664"/>
            <a:chExt cx="9049421" cy="1440160"/>
          </a:xfrm>
        </p:grpSpPr>
        <p:cxnSp>
          <p:nvCxnSpPr>
            <p:cNvPr id="17" name="直接连接符 16"/>
            <p:cNvCxnSpPr/>
            <p:nvPr/>
          </p:nvCxnSpPr>
          <p:spPr bwMode="auto">
            <a:xfrm>
              <a:off x="3750856" y="3652664"/>
              <a:ext cx="9049421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18" name="直接连接符 17"/>
            <p:cNvCxnSpPr/>
            <p:nvPr/>
          </p:nvCxnSpPr>
          <p:spPr bwMode="auto">
            <a:xfrm>
              <a:off x="12800277" y="3652664"/>
              <a:ext cx="0" cy="91516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19" name="直接连接符 18"/>
            <p:cNvCxnSpPr/>
            <p:nvPr/>
          </p:nvCxnSpPr>
          <p:spPr bwMode="auto">
            <a:xfrm flipH="1">
              <a:off x="7007060" y="4567831"/>
              <a:ext cx="5793217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7007060" y="4567831"/>
              <a:ext cx="0" cy="52499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1" name="直接连接符 20"/>
            <p:cNvCxnSpPr/>
            <p:nvPr/>
          </p:nvCxnSpPr>
          <p:spPr bwMode="auto">
            <a:xfrm flipH="1">
              <a:off x="3750856" y="5092824"/>
              <a:ext cx="3256204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3750856" y="3652664"/>
              <a:ext cx="0" cy="144016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605237" y="2172991"/>
            <a:ext cx="6480721" cy="986730"/>
            <a:chOff x="3750856" y="5740896"/>
            <a:chExt cx="9217024" cy="1403915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7006819" y="5756777"/>
              <a:ext cx="5961061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5" name="直接连接符 24"/>
            <p:cNvCxnSpPr/>
            <p:nvPr/>
          </p:nvCxnSpPr>
          <p:spPr bwMode="auto">
            <a:xfrm>
              <a:off x="12967880" y="5740896"/>
              <a:ext cx="0" cy="1403915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6" name="直接连接符 25"/>
            <p:cNvCxnSpPr/>
            <p:nvPr/>
          </p:nvCxnSpPr>
          <p:spPr bwMode="auto">
            <a:xfrm flipH="1">
              <a:off x="3750856" y="7114637"/>
              <a:ext cx="9217024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7" name="直接连接符 26"/>
            <p:cNvCxnSpPr/>
            <p:nvPr/>
          </p:nvCxnSpPr>
          <p:spPr bwMode="auto">
            <a:xfrm flipV="1">
              <a:off x="3750856" y="6287216"/>
              <a:ext cx="0" cy="82742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8" name="直接连接符 27"/>
            <p:cNvCxnSpPr/>
            <p:nvPr/>
          </p:nvCxnSpPr>
          <p:spPr bwMode="auto">
            <a:xfrm>
              <a:off x="3750856" y="6279276"/>
              <a:ext cx="3255963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  <p:cxnSp>
          <p:nvCxnSpPr>
            <p:cNvPr id="29" name="直接连接符 28"/>
            <p:cNvCxnSpPr/>
            <p:nvPr/>
          </p:nvCxnSpPr>
          <p:spPr bwMode="auto">
            <a:xfrm>
              <a:off x="7006819" y="5755190"/>
              <a:ext cx="0" cy="54949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</p:cxn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2605237" y="3269107"/>
            <a:ext cx="6480721" cy="420044"/>
            <a:chOff x="-472098" y="5138151"/>
            <a:chExt cx="6478420" cy="419715"/>
          </a:xfrm>
        </p:grpSpPr>
        <p:sp>
          <p:nvSpPr>
            <p:cNvPr id="31" name="矩形标注 30"/>
            <p:cNvSpPr/>
            <p:nvPr/>
          </p:nvSpPr>
          <p:spPr bwMode="auto">
            <a:xfrm>
              <a:off x="-472098" y="5138151"/>
              <a:ext cx="6478420" cy="401521"/>
            </a:xfrm>
            <a:prstGeom prst="wedgeRectCallout">
              <a:avLst>
                <a:gd name="adj1" fmla="val 18686"/>
                <a:gd name="adj2" fmla="val -82785"/>
              </a:avLst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-472097" y="5188824"/>
              <a:ext cx="6360143" cy="369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5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要从</a:t>
              </a:r>
              <a:r>
                <a:rPr lang="zh-CN" altLang="en-US" sz="15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根本上解决</a:t>
              </a:r>
              <a:r>
                <a:rPr lang="zh-CN" altLang="en-US" sz="15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网络安全问题，必须设计</a:t>
              </a:r>
              <a:r>
                <a:rPr lang="zh-CN" altLang="en-US" sz="15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完全不同的网络体系与技术</a:t>
              </a:r>
              <a:r>
                <a:rPr lang="zh-CN" altLang="en-US" sz="1500" b="1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</p:grp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52414"/>
              </p:ext>
            </p:extLst>
          </p:nvPr>
        </p:nvGraphicFramePr>
        <p:xfrm>
          <a:off x="267891" y="3733454"/>
          <a:ext cx="8608219" cy="105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58"/>
                <a:gridCol w="1417824"/>
                <a:gridCol w="1721644"/>
                <a:gridCol w="1215278"/>
                <a:gridCol w="1063368"/>
                <a:gridCol w="2278647"/>
              </a:tblGrid>
              <a:tr h="493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计划名称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FIND(Future</a:t>
                      </a:r>
                      <a:r>
                        <a:rPr lang="en-US" altLang="zh-CN" sz="1400" baseline="0" dirty="0" smtClean="0"/>
                        <a:t> Internet Design)</a:t>
                      </a:r>
                      <a:endParaRPr lang="en-US" altLang="zh-CN" sz="1400" dirty="0" smtClean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FIA(Future Internet Architecture)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FIA-NP (FIA-Next Phase)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NSF CI-NEW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GENI (Global Environment</a:t>
                      </a:r>
                      <a:r>
                        <a:rPr lang="en-US" altLang="zh-CN" sz="1400" baseline="0" dirty="0" smtClean="0"/>
                        <a:t> for Network Innovations</a:t>
                      </a:r>
                      <a:r>
                        <a:rPr lang="en-US" altLang="zh-CN" sz="1400" dirty="0" smtClean="0"/>
                        <a:t>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  <a:tr h="278665">
                <a:tc>
                  <a:txBody>
                    <a:bodyPr/>
                    <a:lstStyle/>
                    <a:p>
                      <a:pPr marL="0" marR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起始年月</a:t>
                      </a:r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2005-2009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2010-2014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2015-2016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2017-2019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2005-</a:t>
                      </a:r>
                      <a:r>
                        <a:rPr lang="zh-CN" altLang="en-US" sz="1400" dirty="0" smtClean="0"/>
                        <a:t>至今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  <a:tr h="278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经费额度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约</a:t>
                      </a:r>
                      <a:r>
                        <a:rPr lang="en-US" altLang="zh-CN" sz="1400" dirty="0" smtClean="0"/>
                        <a:t>3500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1800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亿美元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</a:tbl>
          </a:graphicData>
        </a:graphic>
      </p:graphicFrame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19237" y="4446637"/>
            <a:ext cx="2936751" cy="1929929"/>
            <a:chOff x="381000" y="6908264"/>
            <a:chExt cx="4177184" cy="2744875"/>
          </a:xfrm>
        </p:grpSpPr>
        <p:pic>
          <p:nvPicPr>
            <p:cNvPr id="35" name="Picture 4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1000" y="6908264"/>
              <a:ext cx="4177184" cy="274487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矩形 35"/>
            <p:cNvSpPr/>
            <p:nvPr/>
          </p:nvSpPr>
          <p:spPr bwMode="auto">
            <a:xfrm>
              <a:off x="2832376" y="9205450"/>
              <a:ext cx="1721044" cy="31116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矩形标注 36"/>
            <p:cNvSpPr/>
            <p:nvPr/>
          </p:nvSpPr>
          <p:spPr bwMode="auto">
            <a:xfrm>
              <a:off x="1462210" y="7938585"/>
              <a:ext cx="2843533" cy="684234"/>
            </a:xfrm>
            <a:prstGeom prst="wedgeRectCallout">
              <a:avLst>
                <a:gd name="adj1" fmla="val 31160"/>
                <a:gd name="adj2" fmla="val 126990"/>
              </a:avLst>
            </a:prstGeom>
            <a:solidFill>
              <a:schemeClr val="bg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TextBox 28"/>
            <p:cNvSpPr txBox="1">
              <a:spLocks noChangeArrowheads="1"/>
            </p:cNvSpPr>
            <p:nvPr/>
          </p:nvSpPr>
          <p:spPr bwMode="auto">
            <a:xfrm>
              <a:off x="1461840" y="7938044"/>
              <a:ext cx="2843214" cy="71205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Fundamentally more 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secure</a:t>
              </a:r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 and reliable</a:t>
              </a:r>
              <a:endParaRPr lang="zh-CN" altLang="en-US" sz="1200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4320505" y="3808090"/>
            <a:ext cx="4715991" cy="2569518"/>
            <a:chOff x="6142036" y="5976093"/>
            <a:chExt cx="6707295" cy="3653235"/>
          </a:xfrm>
        </p:grpSpPr>
        <p:pic>
          <p:nvPicPr>
            <p:cNvPr id="40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42036" y="5976093"/>
              <a:ext cx="6707295" cy="365323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矩形 40"/>
            <p:cNvSpPr/>
            <p:nvPr/>
          </p:nvSpPr>
          <p:spPr bwMode="auto">
            <a:xfrm>
              <a:off x="7573984" y="8931055"/>
              <a:ext cx="3322691" cy="311049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矩形标注 41"/>
            <p:cNvSpPr/>
            <p:nvPr/>
          </p:nvSpPr>
          <p:spPr bwMode="auto">
            <a:xfrm>
              <a:off x="7581921" y="7720188"/>
              <a:ext cx="4651450" cy="685577"/>
            </a:xfrm>
            <a:prstGeom prst="wedgeRectCallout">
              <a:avLst>
                <a:gd name="adj1" fmla="val -12096"/>
                <a:gd name="adj2" fmla="val 120319"/>
              </a:avLst>
            </a:prstGeom>
            <a:solidFill>
              <a:schemeClr val="bg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TextBox 31"/>
            <p:cNvSpPr txBox="1">
              <a:spLocks noChangeArrowheads="1"/>
            </p:cNvSpPr>
            <p:nvPr/>
          </p:nvSpPr>
          <p:spPr bwMode="auto">
            <a:xfrm>
              <a:off x="7582520" y="7719877"/>
              <a:ext cx="4650611" cy="71180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/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design and evaluate 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trustworthy</a:t>
              </a:r>
              <a:r>
                <a:rPr lang="en-US" altLang="zh-CN" sz="1200" b="1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future Internet architectures</a:t>
              </a:r>
              <a:endParaRPr lang="zh-CN" altLang="en-US" sz="1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7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面向未来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890475"/>
              </p:ext>
            </p:extLst>
          </p:nvPr>
        </p:nvGraphicFramePr>
        <p:xfrm>
          <a:off x="267891" y="1535138"/>
          <a:ext cx="8608219" cy="105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58"/>
                <a:gridCol w="1417824"/>
                <a:gridCol w="1721644"/>
                <a:gridCol w="1215278"/>
                <a:gridCol w="1063368"/>
                <a:gridCol w="2278647"/>
              </a:tblGrid>
              <a:tr h="493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计划名称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FIND(Future</a:t>
                      </a:r>
                      <a:r>
                        <a:rPr lang="en-US" altLang="zh-CN" sz="1400" baseline="0" dirty="0" smtClean="0"/>
                        <a:t> Internet Design)</a:t>
                      </a:r>
                      <a:endParaRPr lang="en-US" altLang="zh-CN" sz="1400" dirty="0" smtClean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FIA(Future Internet Architecture)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FIA-NP (FIA-Next Phase)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NSF CI-NEW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GENI (Global Environment</a:t>
                      </a:r>
                      <a:r>
                        <a:rPr lang="en-US" altLang="zh-CN" sz="1400" baseline="0" dirty="0" smtClean="0"/>
                        <a:t> for Network Innovations</a:t>
                      </a:r>
                      <a:r>
                        <a:rPr lang="en-US" altLang="zh-CN" sz="1400" dirty="0" smtClean="0"/>
                        <a:t>)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  <a:tr h="278665">
                <a:tc>
                  <a:txBody>
                    <a:bodyPr/>
                    <a:lstStyle/>
                    <a:p>
                      <a:pPr marL="0" marR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起始年月</a:t>
                      </a:r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2005-2009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2010-2014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2015-2016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2017-2019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2005-</a:t>
                      </a:r>
                      <a:r>
                        <a:rPr lang="zh-CN" altLang="en-US" sz="1400" dirty="0" smtClean="0"/>
                        <a:t>至今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  <a:tr h="278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经费额度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约</a:t>
                      </a:r>
                      <a:r>
                        <a:rPr lang="en-US" altLang="zh-CN" sz="1400" dirty="0" smtClean="0"/>
                        <a:t>3500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1500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1800</a:t>
                      </a:r>
                      <a:r>
                        <a:rPr lang="zh-CN" altLang="en-US" sz="1400" dirty="0" smtClean="0"/>
                        <a:t>万美元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亿美元</a:t>
                      </a:r>
                      <a:endParaRPr lang="zh-CN" altLang="en-US" sz="1400" dirty="0"/>
                    </a:p>
                  </a:txBody>
                  <a:tcPr marL="64301" marR="64301" marT="32154" marB="32154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47788"/>
              </p:ext>
            </p:extLst>
          </p:nvPr>
        </p:nvGraphicFramePr>
        <p:xfrm>
          <a:off x="319237" y="2952726"/>
          <a:ext cx="8657332" cy="105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658"/>
                <a:gridCol w="1564085"/>
                <a:gridCol w="1593295"/>
                <a:gridCol w="1360036"/>
                <a:gridCol w="1782182"/>
                <a:gridCol w="1441076"/>
              </a:tblGrid>
              <a:tr h="493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项目名称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NDN(Named</a:t>
                      </a:r>
                      <a:r>
                        <a:rPr lang="en-US" altLang="zh-CN" sz="1400" b="1" baseline="0" dirty="0" smtClean="0">
                          <a:solidFill>
                            <a:srgbClr val="002060"/>
                          </a:solidFill>
                        </a:rPr>
                        <a:t> Data Networking)</a:t>
                      </a:r>
                      <a:endParaRPr lang="en-US" altLang="zh-CN" sz="1400" b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 smtClean="0">
                          <a:solidFill>
                            <a:srgbClr val="002060"/>
                          </a:solidFill>
                        </a:rPr>
                        <a:t>MobilityFirst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NEBULA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XIA(</a:t>
                      </a:r>
                      <a:r>
                        <a:rPr lang="en-US" altLang="zh-CN" sz="1400" b="1" dirty="0" err="1" smtClean="0">
                          <a:solidFill>
                            <a:srgbClr val="002060"/>
                          </a:solidFill>
                        </a:rPr>
                        <a:t>eXpressive</a:t>
                      </a:r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 Internet Architecture)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 smtClean="0">
                          <a:solidFill>
                            <a:srgbClr val="002060"/>
                          </a:solidFill>
                        </a:rPr>
                        <a:t>ChoiceNet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78665">
                <a:tc>
                  <a:txBody>
                    <a:bodyPr/>
                    <a:lstStyle/>
                    <a:p>
                      <a:pPr marL="0" marR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入手角度</a:t>
                      </a:r>
                    </a:p>
                  </a:txBody>
                  <a:tcPr marL="64298" marR="64298" marT="32154" marB="321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内容高效分发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移动互联网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云计算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网络可演进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经济学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78665">
                <a:tc>
                  <a:txBody>
                    <a:bodyPr/>
                    <a:lstStyle/>
                    <a:p>
                      <a:pPr marL="0" marR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2060"/>
                          </a:solidFill>
                        </a:rPr>
                        <a:t>起始年月</a:t>
                      </a:r>
                    </a:p>
                  </a:txBody>
                  <a:tcPr marL="64298" marR="64298" marT="32154" marB="321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2010-2019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2010-2016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2010-2014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2010-2016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rgbClr val="002060"/>
                          </a:solidFill>
                        </a:rPr>
                        <a:t>2011-2014</a:t>
                      </a:r>
                      <a:endParaRPr lang="zh-CN" alt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 marL="64298" marR="64298" marT="32154" marB="3215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连接符 9"/>
          <p:cNvCxnSpPr/>
          <p:nvPr/>
        </p:nvCxnSpPr>
        <p:spPr bwMode="auto">
          <a:xfrm>
            <a:off x="4369966" y="2585492"/>
            <a:ext cx="4606602" cy="35495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" name="直接连接符 10"/>
          <p:cNvCxnSpPr/>
          <p:nvPr/>
        </p:nvCxnSpPr>
        <p:spPr bwMode="auto">
          <a:xfrm flipH="1">
            <a:off x="319236" y="2585492"/>
            <a:ext cx="2286000" cy="35495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/>
          <a:srcRect l="36292" t="23112" r="33333" b="53199"/>
          <a:stretch/>
        </p:blipFill>
        <p:spPr bwMode="auto">
          <a:xfrm>
            <a:off x="310307" y="4101455"/>
            <a:ext cx="5193730" cy="227930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6039818" y="4144988"/>
            <a:ext cx="2836292" cy="2097360"/>
            <a:chOff x="8227890" y="7065745"/>
            <a:chExt cx="4033162" cy="2981947"/>
          </a:xfrm>
        </p:grpSpPr>
        <p:sp>
          <p:nvSpPr>
            <p:cNvPr id="16" name="矩形标注 15"/>
            <p:cNvSpPr/>
            <p:nvPr/>
          </p:nvSpPr>
          <p:spPr bwMode="auto">
            <a:xfrm>
              <a:off x="8227890" y="7065745"/>
              <a:ext cx="4033162" cy="2981947"/>
            </a:xfrm>
            <a:prstGeom prst="wedgeRectCallout">
              <a:avLst>
                <a:gd name="adj1" fmla="val -68821"/>
                <a:gd name="adj2" fmla="val -2715"/>
              </a:avLst>
            </a:prstGeom>
            <a:solidFill>
              <a:schemeClr val="bg1"/>
            </a:solidFill>
            <a:ln w="63500" cap="flat" cmpd="sng" algn="ctr">
              <a:solidFill>
                <a:srgbClr val="002060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wrap="none"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17" name="TextBox 28"/>
            <p:cNvSpPr txBox="1">
              <a:spLocks noChangeArrowheads="1"/>
            </p:cNvSpPr>
            <p:nvPr/>
          </p:nvSpPr>
          <p:spPr bwMode="auto">
            <a:xfrm>
              <a:off x="8383683" y="7220669"/>
              <a:ext cx="3733330" cy="2756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2016</a:t>
              </a:r>
              <a:r>
                <a:rPr lang="zh-CN" altLang="en-US" sz="2000"/>
                <a:t>年</a:t>
              </a:r>
              <a:r>
                <a:rPr lang="en-US" altLang="zh-CN" sz="2000"/>
                <a:t>2</a:t>
              </a:r>
              <a:r>
                <a:rPr lang="zh-CN" altLang="en-US" sz="2000"/>
                <a:t>月，美国发布</a:t>
              </a:r>
              <a:r>
                <a:rPr lang="en-US" altLang="zh-CN" sz="2000" b="1">
                  <a:solidFill>
                    <a:srgbClr val="FF0000"/>
                  </a:solidFill>
                </a:rPr>
                <a:t>《</a:t>
              </a:r>
              <a:r>
                <a:rPr lang="zh-CN" altLang="en-US" sz="2000" b="1">
                  <a:solidFill>
                    <a:srgbClr val="FF0000"/>
                  </a:solidFill>
                </a:rPr>
                <a:t>网络空间安全国家行动计划</a:t>
              </a:r>
              <a:r>
                <a:rPr lang="en-US" altLang="zh-CN" sz="2000" b="1">
                  <a:solidFill>
                    <a:srgbClr val="FF0000"/>
                  </a:solidFill>
                </a:rPr>
                <a:t>》</a:t>
              </a:r>
              <a:r>
                <a:rPr lang="zh-CN" altLang="en-US" sz="2000"/>
                <a:t>，仅在</a:t>
              </a:r>
              <a:r>
                <a:rPr lang="en-US" altLang="zh-CN" sz="2000" b="1">
                  <a:solidFill>
                    <a:srgbClr val="FF0000"/>
                  </a:solidFill>
                </a:rPr>
                <a:t>2017</a:t>
              </a:r>
              <a:r>
                <a:rPr lang="zh-CN" altLang="en-US" sz="2000" b="1">
                  <a:solidFill>
                    <a:srgbClr val="FF0000"/>
                  </a:solidFill>
                </a:rPr>
                <a:t>年</a:t>
              </a:r>
              <a:r>
                <a:rPr lang="zh-CN" altLang="en-US" sz="2000"/>
                <a:t>就将投入</a:t>
              </a:r>
              <a:r>
                <a:rPr lang="en-US" altLang="zh-CN" sz="2000" b="1">
                  <a:solidFill>
                    <a:srgbClr val="FF0000"/>
                  </a:solidFill>
                </a:rPr>
                <a:t>190</a:t>
              </a:r>
              <a:r>
                <a:rPr lang="zh-CN" altLang="en-US" sz="2000" b="1">
                  <a:solidFill>
                    <a:srgbClr val="FF0000"/>
                  </a:solidFill>
                </a:rPr>
                <a:t>亿美元</a:t>
              </a:r>
              <a:r>
                <a:rPr lang="zh-CN" altLang="en-US" sz="2000"/>
                <a:t>，加强美国的网络空间安全！</a:t>
              </a:r>
            </a:p>
          </p:txBody>
        </p:sp>
      </p:grpSp>
      <p:sp>
        <p:nvSpPr>
          <p:cNvPr id="18" name="标题 1"/>
          <p:cNvSpPr txBox="1">
            <a:spLocks/>
          </p:cNvSpPr>
          <p:nvPr/>
        </p:nvSpPr>
        <p:spPr bwMode="auto">
          <a:xfrm>
            <a:off x="420812" y="965870"/>
            <a:ext cx="8405068" cy="45541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美国</a:t>
            </a:r>
            <a:r>
              <a:rPr lang="zh-CN" altLang="en-US"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投入巨资研究新型互联网体系，力图保障网络空间安全。</a:t>
            </a:r>
          </a:p>
        </p:txBody>
      </p:sp>
    </p:spTree>
    <p:extLst>
      <p:ext uri="{BB962C8B-B14F-4D97-AF65-F5344CB8AC3E}">
        <p14:creationId xmlns:p14="http://schemas.microsoft.com/office/powerpoint/2010/main" val="125647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7824" y="26694"/>
            <a:ext cx="4115941" cy="77809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面向未来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915816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>
            <a:spLocks/>
          </p:cNvSpPr>
          <p:nvPr/>
        </p:nvSpPr>
        <p:spPr>
          <a:xfrm>
            <a:off x="24011" y="54149"/>
            <a:ext cx="2952328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Future</a:t>
            </a:r>
            <a:endParaRPr lang="zh-CN" altLang="en-US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19236" y="908720"/>
            <a:ext cx="8758908" cy="505643"/>
          </a:xfrm>
          <a:prstGeom prst="rect">
            <a:avLst/>
          </a:prstGeom>
        </p:spPr>
        <p:txBody>
          <a:bodyPr vert="horz" lIns="64291" tIns="32146" rIns="64291" bIns="3214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欧盟、日本等强国也</a:t>
            </a:r>
            <a:r>
              <a:rPr lang="zh-CN" altLang="en-US" sz="2000" b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大力资助未来互联网体系相关研究</a:t>
            </a:r>
            <a:r>
              <a:rPr lang="zh-CN" altLang="en-US" sz="2000" b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b="1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87184"/>
              </p:ext>
            </p:extLst>
          </p:nvPr>
        </p:nvGraphicFramePr>
        <p:xfrm>
          <a:off x="376164" y="1445616"/>
          <a:ext cx="8498831" cy="129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204"/>
                <a:gridCol w="1694343"/>
                <a:gridCol w="2028473"/>
                <a:gridCol w="1747444"/>
                <a:gridCol w="1618367"/>
              </a:tblGrid>
              <a:tr h="3214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国家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欧盟</a:t>
                      </a:r>
                      <a:endParaRPr lang="en-US" altLang="zh-CN" sz="1700" dirty="0" smtClean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德国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日本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</a:tr>
              <a:tr h="3214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计划名称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FP-7 FIRE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Horizon</a:t>
                      </a:r>
                      <a:r>
                        <a:rPr lang="en-US" altLang="zh-CN" sz="1700" baseline="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2020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G-LAB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kern="1200" dirty="0" smtClean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AKARI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</a:tr>
              <a:tr h="321488">
                <a:tc>
                  <a:txBody>
                    <a:bodyPr/>
                    <a:lstStyle/>
                    <a:p>
                      <a:pPr marL="0" marR="0" indent="0" algn="ctr" defTabSz="13004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起始年月</a:t>
                      </a: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2010-2013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2014-2020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2008-2014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2006-2015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</a:tr>
              <a:tr h="3214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经费额度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</a:t>
                      </a:r>
                      <a:r>
                        <a:rPr lang="zh-CN" altLang="en-US" sz="1700" b="1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亿欧元</a:t>
                      </a:r>
                      <a:endParaRPr lang="zh-CN" altLang="en-US" sz="17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</a:t>
                      </a:r>
                      <a:r>
                        <a:rPr lang="zh-CN" altLang="en-US" sz="1700" b="1" dirty="0" smtClean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亿欧元</a:t>
                      </a:r>
                      <a:endParaRPr lang="zh-CN" altLang="en-US" sz="17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1600</a:t>
                      </a:r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万欧元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金额不详</a:t>
                      </a:r>
                      <a:endParaRPr lang="zh-CN" altLang="en-US" sz="17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4294" marR="64294" marT="32157" marB="32157"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/>
          <a:srcRect l="29292" t="22000" r="32334" b="12223"/>
          <a:stretch/>
        </p:blipFill>
        <p:spPr bwMode="auto">
          <a:xfrm>
            <a:off x="6091163" y="2883296"/>
            <a:ext cx="2839641" cy="320910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69466" y="2864321"/>
            <a:ext cx="5670352" cy="3517007"/>
            <a:chOff x="525737" y="4202337"/>
            <a:chExt cx="8064896" cy="5001142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5737" y="4202337"/>
              <a:ext cx="8064896" cy="459029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63500" cap="flat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42"/>
            <p:cNvSpPr txBox="1">
              <a:spLocks noChangeArrowheads="1"/>
            </p:cNvSpPr>
            <p:nvPr/>
          </p:nvSpPr>
          <p:spPr bwMode="auto">
            <a:xfrm>
              <a:off x="958080" y="8579094"/>
              <a:ext cx="7236724" cy="624385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002060"/>
              </a:solidFill>
              <a:miter lim="800000"/>
              <a:headEnd/>
              <a:tailEnd/>
            </a:ln>
          </p:spPr>
          <p:txBody>
            <a:bodyPr lIns="130046" tIns="65023" rIns="130046" bIns="6502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巩固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提高欧洲在未来互联网发展中的位置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47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t="7639" r="34452" b="18046"/>
          <a:stretch/>
        </p:blipFill>
        <p:spPr bwMode="auto">
          <a:xfrm>
            <a:off x="2843808" y="1004342"/>
            <a:ext cx="6048672" cy="508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0" y="980728"/>
            <a:ext cx="2076822" cy="20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35496" y="3150493"/>
            <a:ext cx="2520280" cy="3122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Coman</a:t>
            </a:r>
            <a:r>
              <a:rPr lang="zh-CN" altLang="en-US" sz="4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4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oversees </a:t>
            </a:r>
            <a:r>
              <a:rPr lang="en-US" altLang="zh-CN" sz="4000" b="1" dirty="0">
                <a:latin typeface="隶书" panose="02010509060101010101" pitchFamily="49" charset="-122"/>
                <a:ea typeface="隶书" panose="02010509060101010101" pitchFamily="49" charset="-122"/>
              </a:rPr>
              <a:t>engineering and development for Cisco Networking Academy</a:t>
            </a:r>
            <a:endParaRPr lang="en-US" altLang="zh-CN" sz="4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6100076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https://blogs.cisco.com/csr/5-reasons-to-study-networking-technology-now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43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9712" y="980728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1. Opportunities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abound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t="31781" r="34452" b="57423"/>
          <a:stretch/>
        </p:blipFill>
        <p:spPr bwMode="auto">
          <a:xfrm>
            <a:off x="1907704" y="1431826"/>
            <a:ext cx="7190283" cy="87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27612" r="20469" b="33194"/>
          <a:stretch/>
        </p:blipFill>
        <p:spPr bwMode="auto">
          <a:xfrm>
            <a:off x="2843808" y="2291537"/>
            <a:ext cx="4795822" cy="365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66850" y="5930116"/>
            <a:ext cx="506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https://www.bls.gov/ooh/computer-and-information-technology</a:t>
            </a:r>
            <a:r>
              <a:rPr lang="en-US" altLang="zh-CN" sz="1400" dirty="0" smtClean="0"/>
              <a:t>/</a:t>
            </a:r>
          </a:p>
          <a:p>
            <a:r>
              <a:rPr lang="en-US" altLang="zh-CN" sz="1400" dirty="0" smtClean="0"/>
              <a:t>network-and-computer-systems-administrators.htm#tab-6</a:t>
            </a:r>
            <a:endParaRPr lang="zh-CN" altLang="en-US" sz="1400" dirty="0"/>
          </a:p>
        </p:txBody>
      </p:sp>
      <p:pic>
        <p:nvPicPr>
          <p:cNvPr id="14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" y="98072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副标题 2"/>
          <p:cNvSpPr txBox="1">
            <a:spLocks/>
          </p:cNvSpPr>
          <p:nvPr/>
        </p:nvSpPr>
        <p:spPr>
          <a:xfrm>
            <a:off x="97979" y="2708920"/>
            <a:ext cx="1728192" cy="63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ea typeface="隶书" panose="02010509060101010101" pitchFamily="49" charset="-122"/>
              </a:rPr>
              <a:t>Coman</a:t>
            </a:r>
            <a:endParaRPr lang="en-US" altLang="zh-CN" sz="4000" b="1" dirty="0"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5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2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" y="98072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97979" y="2708920"/>
            <a:ext cx="1728192" cy="63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ea typeface="隶书" panose="02010509060101010101" pitchFamily="49" charset="-122"/>
              </a:rPr>
              <a:t>Coman</a:t>
            </a:r>
            <a:endParaRPr lang="en-US" altLang="zh-CN" sz="4000" b="1" dirty="0">
              <a:ea typeface="隶书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980728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1. Opportunities </a:t>
            </a:r>
            <a:r>
              <a:rPr lang="en-US" altLang="zh-CN" sz="2400" b="1" dirty="0" smtClean="0"/>
              <a:t>abound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79712" y="1446684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2.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You </a:t>
            </a:r>
            <a:r>
              <a:rPr lang="en-US" altLang="zh-CN" sz="2400" b="1" dirty="0">
                <a:solidFill>
                  <a:srgbClr val="FF0000"/>
                </a:solidFill>
              </a:rPr>
              <a:t>don’t have to be a math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wiz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15" y="1888257"/>
            <a:ext cx="7201889" cy="8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4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2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0" y="980728"/>
            <a:ext cx="2076822" cy="20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243880" y="3068960"/>
            <a:ext cx="2076822" cy="63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ea typeface="隶书" panose="02010509060101010101" pitchFamily="49" charset="-122"/>
              </a:rPr>
              <a:t>Coman</a:t>
            </a:r>
            <a:endParaRPr lang="en-US" altLang="zh-CN" sz="4000" b="1" dirty="0">
              <a:ea typeface="隶书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1760" y="980728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1. Opportunities </a:t>
            </a:r>
            <a:r>
              <a:rPr lang="en-US" altLang="zh-CN" sz="2400" b="1" dirty="0" smtClean="0"/>
              <a:t>abound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1469976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en-US" altLang="zh-CN" sz="2400" b="1" dirty="0" smtClean="0"/>
              <a:t>You </a:t>
            </a:r>
            <a:r>
              <a:rPr lang="en-US" altLang="zh-CN" sz="2400" b="1" dirty="0"/>
              <a:t>don’t have to be a math </a:t>
            </a:r>
            <a:r>
              <a:rPr lang="en-US" altLang="zh-CN" sz="2400" b="1" dirty="0" smtClean="0"/>
              <a:t>wiz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1959223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3. Innovators are always welcome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92896"/>
            <a:ext cx="658792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1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2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0" y="980728"/>
            <a:ext cx="2076822" cy="20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243880" y="3068960"/>
            <a:ext cx="2076822" cy="63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ea typeface="隶书" panose="02010509060101010101" pitchFamily="49" charset="-122"/>
              </a:rPr>
              <a:t>Coman</a:t>
            </a:r>
            <a:endParaRPr lang="en-US" altLang="zh-CN" sz="4000" b="1" dirty="0">
              <a:ea typeface="隶书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1760" y="980728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1. Opportunities </a:t>
            </a:r>
            <a:r>
              <a:rPr lang="en-US" altLang="zh-CN" sz="2400" b="1" dirty="0" smtClean="0"/>
              <a:t>abound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1508787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en-US" altLang="zh-CN" sz="2400" b="1" dirty="0" smtClean="0"/>
              <a:t>You </a:t>
            </a:r>
            <a:r>
              <a:rPr lang="en-US" altLang="zh-CN" sz="2400" b="1" dirty="0"/>
              <a:t>don’t have to be a math </a:t>
            </a:r>
            <a:r>
              <a:rPr lang="en-US" altLang="zh-CN" sz="2400" b="1" dirty="0" smtClean="0"/>
              <a:t>wiz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2036846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3. Innovators are always welcome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2564904"/>
            <a:ext cx="624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4. Get connected to the most connected people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86" y="3140968"/>
            <a:ext cx="6464002" cy="72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1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694"/>
            <a:ext cx="9144000" cy="778098"/>
          </a:xfrm>
        </p:spPr>
        <p:txBody>
          <a:bodyPr>
            <a:no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Reasons to Study Networking Technology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2" name="Picture 4" descr="https://alln-extcloud-storage.cisco.com/ciscoblogs/garyc-150x1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80" y="980728"/>
            <a:ext cx="2076822" cy="20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243880" y="3068960"/>
            <a:ext cx="2076822" cy="63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altLang="zh-CN" sz="4000" b="1" dirty="0">
                <a:solidFill>
                  <a:srgbClr val="FF0000"/>
                </a:solidFill>
                <a:ea typeface="隶书" panose="02010509060101010101" pitchFamily="49" charset="-122"/>
              </a:rPr>
              <a:t>Gary </a:t>
            </a:r>
            <a:r>
              <a:rPr lang="en-US" altLang="zh-CN" sz="4000" b="1" dirty="0" err="1" smtClean="0">
                <a:solidFill>
                  <a:srgbClr val="FF0000"/>
                </a:solidFill>
                <a:ea typeface="隶书" panose="02010509060101010101" pitchFamily="49" charset="-122"/>
              </a:rPr>
              <a:t>Coman</a:t>
            </a:r>
            <a:endParaRPr lang="en-US" altLang="zh-CN" sz="4000" b="1" dirty="0">
              <a:ea typeface="隶书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1760" y="980728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1. Opportunities </a:t>
            </a:r>
            <a:r>
              <a:rPr lang="en-US" altLang="zh-CN" sz="2400" b="1" dirty="0" smtClean="0"/>
              <a:t>abound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1531386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 </a:t>
            </a:r>
            <a:r>
              <a:rPr lang="en-US" altLang="zh-CN" sz="2400" b="1" dirty="0" smtClean="0"/>
              <a:t>You </a:t>
            </a:r>
            <a:r>
              <a:rPr lang="en-US" altLang="zh-CN" sz="2400" b="1" dirty="0"/>
              <a:t>don’t have to be a math </a:t>
            </a:r>
            <a:r>
              <a:rPr lang="en-US" altLang="zh-CN" sz="2400" b="1" dirty="0" smtClean="0"/>
              <a:t>wiz</a:t>
            </a:r>
            <a:endParaRPr lang="zh-CN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t="57361" r="34610" b="21320"/>
          <a:stretch/>
        </p:blipFill>
        <p:spPr bwMode="auto">
          <a:xfrm>
            <a:off x="107504" y="3789040"/>
            <a:ext cx="889428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11760" y="2082044"/>
            <a:ext cx="457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3. Innovators are always welcome</a:t>
            </a:r>
            <a:endParaRPr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2632702"/>
            <a:ext cx="624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4. Get connected to the most connected people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3183359"/>
            <a:ext cx="6242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5. The places you’ll go and the things you’ll do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28471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7200" b="1" cap="none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Everyone has a dream</a:t>
            </a:r>
            <a:endParaRPr lang="zh-CN" altLang="en-US" sz="7200" b="1" cap="none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2449919"/>
            <a:ext cx="8532440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6600" b="1" cap="none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Join the networking community, for </a:t>
            </a:r>
            <a:r>
              <a:rPr lang="en-US" altLang="zh-CN" sz="66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fun, wealth, and dream</a:t>
            </a:r>
            <a:r>
              <a:rPr lang="en-US" altLang="zh-CN" sz="6600" b="1" cap="none" spc="50" dirty="0" smtClean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 </a:t>
            </a:r>
            <a:endParaRPr lang="zh-CN" altLang="en-US" sz="66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3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7624" y="2492896"/>
            <a:ext cx="684076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2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Good</a:t>
            </a:r>
            <a:endParaRPr lang="zh-CN" altLang="en-US" sz="1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34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计算机网络学什么？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BDAAgGBgcGBQgHBwcJCQgKDBQNDAsLDBkSEw8UHRofHh0aHBwgJC4nICIsIxwcKDcpLDAxNDQ0Hyc5PTgyPC4zNDL/2wBDAQkJCQwLDBgNDRgyIRwhMjIyMjIyMjIyMjIyMjIyMjIyMjIyMjIyMjIyMjIyMjIyMjIyMjIyMjIyMjIyMjIyMjL/wAARCAH0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oooroOIKKKKACiiigAopQCTgAk1bisGYAu20eneufEYqlh1eo7HXhMDXxcuWjG/5FQAnoM1KtpM4yEOPfitKO3jiOVQA+tS14VfPpXtRjp5n0+F4Xja+Inr2X+bX6Geunvn53A+nNTpZRKMMu4+tWaK8yrmWKq7zt6aHtUMnwVFWjTT9dfzIlgiUYEa/iKcI0HRFH4U+iuSVWpLdtndGhThblil8hMe1FLRWZqJS0UUAFFFFABRRRQAUUUZoAKKM0UAFFFFABRRRQAUUUUAFFFFABRRRQAUUUUAFFFFABRRRQAUUUUAFJS0UAFGKKKAEKg9QDTfJj/55p/3zT6KqM5R2diJU4S+JXITawn/lmPwqB9PU52MR9au0V008diKb92bOSrlmEqq06a+635GW1jMOgVvoaheKRD8yEfhW1SMoYEEAg9jXo0c9rJ/vEmvuPHr8MYaS/dScX96/zMOitKSxjblPlNUpYHiOGHHqK9zDZjQxDtF2fZnzWNyfFYRc01ePdbf5kVFFFd55YUUUUAFFFFABRRRQAUUUUAFFFFABUsMDzNwOO5qSC0aUbmOE/U1pAADAGB6V4uYZtGj+7pay/I+kynIZYj97iLqPRd/8kRwwJCPlHPqaloor5apUlUlzTd2fb0qMKUVCmrJBRSZorM0FopM0ZpgLRRmkoAWikpaAFoptFIBaKKKYBUsFtPcttgieQ/7IzW1onhmbUMT3O6K2IypHV/pXcWtpDZ26QwIFRR2GM+5rKdRR0R5eLzOFF8sNWcLB4T1SfBZEiB/vt/hWhH4Kfb+8uFz/ALJ4/lXY0Vk6sjyZ5riZbNI4yTwVNg+XcJntuJ/wrPufCuqW4yIllH/TNs/pXodFCqyHDNcTHezPJZoZbeQxzRsjjswxUea9Wu7G3voTHPErAjGSoJH0rhtY8M3GnI1xC3m24PP95R71rGopbnrYTM6dZ8s9GYeaM03NLmtT0xc0UlGaADNFFFABRmp7Kznv7lbe3Tc7fkB6mu50fwzBpr+dKwmmx3XhfpUSmo7nHisbSw697V9jjrTRtQvQDDbOVP8AE3ArXg8GXjHM0sSD0DEn+VdwBgYHA9BRWDqy6Hi1M3ry+FJHJDwUuObg5+v/ANaqs/gu6XJgmiYdgxOf5V29FL2sjGOZ4lO/MeZ3ehalZjMtsxX1T5h+lZ3Q4IwRXrtYes+G7fUt00WIrjHBAADH3rSNXud+Hzi7tWVvNHn2aSpbm2mtLhoZ0KOpwQairc9xNSV0LSUlGaBi0UUmaAFzRSZooAWlpuaKAHUlFJmgBaQgEYPI9KWihOwNXKM9l1aIf8BqkQQcEYNbVQXNsJhlcBx39a9/L83lFqnXd137Hy2bZBGadbDK0u3R+nYy6Kc6NG5Vhgim19NGSklKLumfFzhKEnGSs0FFFFMkKKKKACiiigAqzaW/msWYfIP1qOCEzSAdu5rWAAAA6CvFzbMPYx9lT+J/gfR5DlP1iX1ir8Kei7/8BAFCgADAHailpK+TbufeJWCiiigYUUUUAFFFFABRRRQAUUUUAFFFFABV7R7H+0dThtznYTlyPQVRrtPBMAFpc3BAJMgQH0wP/r1E5csbnJjqzo0JTW51KRpFGqIoVVGAB2FOoqvfXkVhaSXEx+VBnHc+1cm58ek5Oy3ZLLNHBGZJZFRB1ZjgVkz+J9MhbCziT/drhNQ1G41K5eWZ2wTlUJyFHtVSuhUV1Pfo5NG16stfI9Fg8UaZKwDTeX/vVqw3ENwu6GVJF9UYGvPrTwvqV5bLcIsaIwyodsEj8qohr3SbshTJBOvXn/ORS9lF/CzKWW0KjcaM9V03PVKa6JKhR1DKwwQe9YmheIYdSiWGYiO6HBBP3/cVu1i007M8irSnSnyzVmcD4m0NNNkSe2VhBJwV67TXPV63PClxA8MgBR1KkGvLL61exvZrZ/vRtj610Up8ysz6LK8W60HTnuvxK9FFFanrBUkML3EyRRqWdyAAKjrtPBun7IJL5wMyfKnHYdf8+1TKXKrnLi8QsPSczZ0nR7fS7ZVRQZcfPIRyT/hWlRUN1dw2Vs087hI16muO7bPkJSnVnd6tk1Z11ren2gO+6jLD+FTk1xmteIp9RmaOBnitvu7c/e9zUWneHL/UoTNEqJH2aQkbvpgVsqSSvJnqU8sjCCqYiXL5HU/8Jdp+7GHx61pWmsWF7tENzGXP8BODXm9/YT6bcmC4QBxyMHII9qr5xyKr2MXsdbymhUjenJ/mevUVyPhXXGkY2N1IzN96N2Oc+1ddWEouLszxMRh5UKjhI5zxdpsc+n/a0XEsPJIHVT1zXCV6zcxCe1liI++hX8xXld1D9nu5oDyY5GT8jit6Mrqx7eT1nKm6b6fkRYpKWkrY9kKKKKBhRRRQAUUUtACUUtFACUtJRQIWikpaAIJ7dZhnowHBrLIKkgjBFbVVbuDepdQNw6+9e3lWYOlL2NT4Xt5f8A+az3KVXi8RSXvLdd/+CZ1FFFfVnwoUUUUAFKAScDrSVcsogxZyOnSufF4hYek6j6HZgMHLGYiNFO1/yLUEQhiCjr1NS0lFfC1KkqknKT1Z+n0qUaUFTgrJC0UlFZmouaKSigBc0UlFAC0ZpKKAFopKKAFopKKAFopKKAFrvfBmP7Ef/rs38hXA12fgm7QQT2jMA+/eq+vHP8qzqr3TzM2i3hnbo0dbXLeNnkW0t1UkIzHdjvXU1Wv7KHULR7eZcqwwD3B9a54O0rnzuFqqlWjUktEeU0d617jwxqkEhVbcyLnhkIOa1dB8LSi48/UYgEUfKmep966nOKV7n1NTHUIU+fmTOssl2WMC4xiNePwrh/GIH9tDHeMZrv8AoPavMddvhf6tLKpyoOxT6gVhRV5XPFylOeIc/L8ylBPJbTxzxNtkjYMD6V6lp92L6whuQMeYoJHoe9eUV23gm6aS1uLdj8sW0qPrnNaVo+7c783oKVL2nWP5M6quJ8Z2Hl3SXq9JAEYe4zz+WK7asDxggbQy2OVkU1jTdpI8fL6jhiI266Hn9GaSius+vJYY/PuI4h1dgv5mvUtPtRZafBbL/wAs0AJ9T3/WvOdBQSa5ZqenmA16fWFZ7I+fzqo+aNPpuFcR4w1My3K2Mbfu4/mfB6t/9au2JABJ6DmvI5pWmmeVjlnYsfxqaMbu5llFBTquo/s/qNr1HRQBo1pjp5Yry2vQvCd8LrSRFn54MIR7dv61pWXunbnMG6KkujMbxuuL62bHBjIz+NcvXp2saRDq1r5cmRImTGw7H/CuHk8M6tHJs+yl+fvKQRRTmuWw8txlL2KhJ2a7lCyeRL2Exkht4xj616uOgrl/DnhuSymN1fIvmDiNM5x711NZ1ZJvQ83NMRCtUShrbqFeXaxga1fY/wCe7/zr0q8nW1spp2IARCcmvK7mY3F3NOesjs5/E5qqC3Z0ZLB80p9COikorc+hFopKKAFopKKAFopKKAFopKKAFopKKAFozSUUALmikopiM+8hEb7x91v51VrXkjEkZUjNZJBBII5FfX5Ri/bUuSW8fyPz/iDL/q1f2sPhn+D6/wCYlFFFeseAKBkgetasEflQqncdaz7Vd1wgPTrWpXzee13zRorbc+y4Xwq5Z4h77L8G/wBAooor54+uCiiigAooooAKKKKACiiigAooooAKKKKACiiigAqxYXj2F9FcpyY2yR6j0qvRSJlFSTi9mer2V7Df2yTwNlWGcHqKs15VYaldabL5ltKVJ6qeQfqK6iw8aRuoW+iCMP4o8kH8K5pUWtj5nE5VVptun7y/E62isJvFulKpIlcn02GsPUPGVzKClmixL/fPLf8A1qlU5M56WX4io7ctvXQ2vEmuRWFtJaxsTcyLgAZ+UHjOa8+p8ssk8jSSuXdjksT1pldMIKKsfSYPCRw1PlW73Cux8DwsFvJT91tgH/j1cdgk4HU16fodkLDSYIiuHK7nz1yeams7Rsc2b1VGhydZf8OaNYPi9guguPWRRW9XI+NbwBIbMEbsiQj25FYU1eSPDwEHPEQt3ucbRRRXYfYmn4fYLr1mT/fxXpteS2c32e9hmzjY4Y/nXqttMtxbRTqcrIgYfiK5q61TPnc6g/aRn0tYkddyMvqMV5CylHKt1Bwa9frzvxTpq2GpeZGpEU2Wz/tZ5ooNXsLJqqjUlTfX9DDrV0DVRpOoiR8mFxtfHb3rKoroaurM9+rTjUg4S2Z63BPHcwJNE26NxlT7VLXmGna5faXkQSAxnqjjIrqLPxnayIPtUZibvsywrmlSktj5nEZXWptuC5l+J09Fc9N4w01EzEXdvQriue1DxZf3gaOLbBEeMJ1I+tKNKTIo5biKj+Gy8y/4r1yKeM6fbEnDfvW6dOwrkqOp5OaK6YxUVZH0uGw8cPTUIhRRRVHQFFFFABRRRQAUUUUAFFFFABRRRQAUUUUAFFFFABWfexFZfM7N/OtCoLxd1ux9Oa78srujiY9no/meTnWFWIwc11jqvl/wLmZRRRX2x+alywX53f0GKvVt6H4Qe90qC8W5RPOG7G3J64rS/wCEHl/5/U/75NfC5liY1cVN32dvu0P0DKcThcNhIU3LXd77vU5Kiut/4QeX/n9T/vk0n/CDy/8AP6n/AHya4PaQ7npf2lhf5vzOTorrP+EHl/5/U/75NL/wg8v/AD+J/wB8mj2kO4f2lhf5vzOSorrf+EHl/wCf1P8Avg0n/CDy/wDP6n/fJp+0h3D+0sL/ADfmcnRXWf8ACDy/8/if98mj/hB5f+fxP++TS9pDuH9pYX+b8zk6K63/AIQeX/n9T/vg0n/CDy/8/qf98Gj2kO4f2lhf5vzOTorrf+EHl/5/U/74NH/CDy/8/qf98U/aQ7h/aWF/m/M5Kiut/wCEHl/5/U/74NJ/wg8v/P6n/fBpe0h3D+0sL/N+ZydFdb/wg8v/AD+p/wB8mk/4QeX/AJ/U/wC+aPaQ7h/aWF/m/M5Oius/4QeX/n9T/vg0v/CDy/8AP6n/AHwaPaQ7h/aWF/m/M5Kiut/4QeX/AJ/U/wC+TSf8IPL/AM/qf98mn7SHcP7Swv8AN+ZydFdZ/wAIPL/z+p/3yaX/AIQeX/n9T/vg0vaQ7h/aWF/m/M5KlVS7BVBYnoAM118fgfkebe8d9qVs6f4b0/T5BKkbSSjo8hzj6DpSdWK2MaubYeC93VmL4b8NuHjvrxdu0ho42HP1NdjRRXPKTk7s+exGIniJ88xGZUUsxwAMk15drN6NQ1We4UnYWwufQcCum8V660H+gWrAMy/vWHOAe1cXW9GFtWe3lGEcE60uu3oFFGaStj2ha73wfqCz6b9lLfvICeD/AHTXBVb03Up9MuhPA3sy9mHpUThzKxx47DfWKLit+h6rVHVtNj1Wxa3chTnKtj7pqayu4760juIjlXGfp7VYrj1TPkk5U53WjR5ZqOlXWmXDRzxnaOjj7pH1qlXrVzawXkJhuIlkjPUGueufBVlISbeaWL2PzCumNZP4j38Nm8HG1bR/gcNRXXf8IO3a9H/fFH/CDv8A8/q/98VXtYdzr/tLC/zfgzkaK67/AIQd/wDn9X/vij/hB3/5/V/74o9rDuH9pYX+b8GcjRXXf8IO/wDz+r/3xR/wg7/8/q/98Ue1h3D+0sL/ADfgzkaK67/hB3/5/V/74o/4Qd/+f1f++KPaw7h/aWF/m/BnI0V13/CDv/z+r/3xR/wg7/8AP6v/AHxR7WHcP7Swv834M5Giuu/4Qd/+f1f++KP+EHf/AJ/V/wC+KPaw7h/aWF/m/BnI0V13/CDv/wA/q/8AfFH/AAg7/wDP6v8A3xR7WHcP7Swv834M5Giuu/4Qd/8An9X/AL4o/wCEHf8A5/V/74o9rDuH9pYX+b8GcjRXXf8ACDv/AM/q/wDfFH/CDv8A8/q/98Ue1h3D+0sL/N+DORorrv8AhB3/AOf1f++KP+EHf/n9X/vij2sO4f2lhf5vwZyNFdd/wg7/APP6v/fFH/CDv/z+r/3xR7WHcP7Swv8AN+DORpsi7o2X1BFdh/wg7/8AP6v/AHxR/wAIO/8Az+r/AN8U41oxaaYpZhhJRcXLfyZ5viitLW9LbR9Uls2kEhUBtwGOozRX6JRqKrTjUjs1c/MakeSbj2PVtAgW30CwjQkjyVbn3GT/ADrSrmtO8UaVb6ZawvM4eOFFP7s9QAKs/wDCW6P/AM93/wC/bf4V+a1lKVSUrbtn1McFiErcj+43KKw/+Et0f/nu/wD37aj/AIS3R/8Anu//AH7as+SXYf1TEfyP7jcorD/4S3R/+e7/APftv8KP+Et0f/nu/wD37ajkl2D6piP5H9zNyisP/hLdH/57v/37b/Cj/hLdH/57v/37b/Cjkl2H9TxH8j+5m5RWH/wluj/893/79t/hR/wluj/893/79t/hRyS7C+qYj+R/czcorD/4S3R/+e7/APftv8KP+Et0f/nu/wD37b/Cjkl2D6piP5H9xuUVh/8ACW6P/wA93/79t/hR/wAJbo//AD3f/v23+FHJLsH1TEfyP7mblFYf/CW6P/z3f/v21H/CW6P/AM93/wC/bf4UckuwfVMR/I/uNyisP/hLdH/57v8A9+2/wo/4S3R/+e7/APftv8KOSXYf1PEfyP7mblFYf/CW6P8A893/AO/bf4Uf8Jbo/wDz3f8A79t/hRyS7C+qYj+R/cblFYf/AAluj/8APd/+/bUf8Jbo/wDz3f8A79t/hRyS7B9UxH8j+43KKw/+Et0f/nu//ftv8KP+Et0f/nu//ftv8KOSXYPqmI/kf3G5RWC3jDSV6SSt9Iz/AFqhc+OIQMW1q7H1kOP5U1Tm+hccBiZbQf5HWMwVSzEBRySe1cnr3iqMRNbadJmQnDSAcAexrntS1691Q4lYLH2RRxWXW0KNtZHrYTKVBqdbV9ug4ksSWOSeppKSitz2xaKKSkMWikpaYGhpOsXGlXCtG5MWfnjPQ/h616Hp+rWeppm2lBYdUPDD8K8rqSGeS3lWWFyjryCKznTUtTzsZl0MR7y0l/W569RXB2fjS8hVVuYkmA43D5T/AIVrxeNdPf8A1kU6H2ANc7pSXQ8GpluJg/hv6HS0VhDxfpB/5ayD/tmaP+Eu0j/nrJ/37NTyS7GX1PEfyP7jdorC/wCEv0j/AJ6yf9+zR/wl2kf89ZP+/Zo5Jdg+p4j+R/cbtFYX/CX6R/z1k/79mj/hLtI/56yf9+zRyS7B9TxH8j+43aKwv+Ev0j/nrJ/37NH/AAl2kf8APWT/AL9mjkl2D6niP5H9xu0Vhf8ACXaR/wA9ZP8Av2aP+Eu0j/nrJ/37NHJLsH1PEfyP7jdorC/4S7SP+esn/fs0f8JdpH/PWT/v2aOSXYPqeI/kf3G7RWF/wl2kf89ZP+/Zo/4S7SP+esn/AH7NHJLsH1PEfyP7jdorC/4S7SP+esn/AH7NH/CX6R/z1k/79mjkl2D6niP5H9xu0Vhf8JdpH/PWT/v2aP8AhLtI/wCesn/fs0ckuwfU8R/I/uN2isL/AIS7SP8AnrJ/37NH/CXaR/z1k/79mjkl2D6niP5H9xu0Vhf8JdpH/PWT/v2aP+Ev0j/nrJ/37NHJLsH1PEfyP7jdorC/4S7SP+esn/fs0f8ACX6R/wA9ZP8Av2aOSXYPqeI/kf3HKeObOP8A4SASbmzJCrH65I/pRTfFGpWmp6nHNbyMUWEIcoeuWP8AWivscDjqcMPCEpWaXmefUyjGzm5Rp6fIx6KD1NJXzh+iC5ozSUUALmjNJRQAtGaSigAzS5pKKAClzSUUAGaKKKAFzRSUUALRmkooAWjNJRQAuaTNFFAC5ozSUUALmkoooAXNGaSigBaM0lFAC0ZpKKAClpKKAFopKKAFozSUUALRmkooAXNGaSigBc0ZpKKAFzRmkooAXNGaSigBc0ZpKKAFozSUUALmjNJRQAuaM0lFAC5ozSUUALmjNJRQAtFJRQAo+gopR0opXEN70UmaKZQtFJRQAtFJRQAtFJRmgBaKSigBaKSnIrSOFRSzE4AA5NFhPQSius0v4f6pehJLlktIm5+cZbH0rs7HwHottGPOg+0P3ZiQPyzXoUcsr1dbWXmeTic6wlB2vzPy/wA9jyCivb/+EV0ILj+zLfH+7VK88C6HcxMI7YQuejITwfpmuiWTVktGjkjxHh27OLX3HjtFdlqnw71G1LPZSpdRgE4+630xnn864+aKSCVopUZJFOGVhgivNrYarRdpqx7OHxdDEK9KV/67DaKSisbHSLRSUUALW94Z8NP4ie4UTeSIlB3bcgk9qwK9e8Baa9j4eEkqbJZ5C5BHOBwP5V3Zfh1XrWktOp5eb4uWFwzlB2k3ZHCaj4K1mxdvLtXuYh/HEM5/Dr+lYMsE0LbZYnjPo6kfzr6CxUNxZ290my4hjlX0dQa9Srk0HrTlY8OhxHVirVYJ+mh8/wBFexah4G0W8ViluIJSOGjzgH1xmuRvPhtqUO5rW5huAOgOUY/0/WvOrZXiKeyv6Hr4fPMJV0k+V+f+ZxdFal54b1ixP7+wmA/vKu4fpWWQVJBBBHUGuGVOUHaSserTqwqK8Gn6BRSUVBoLRSUUALRSUUALRSUUALRSZooAWikooAWikooAWikooAWikooAWikozQAtFJRQAtFJRmgBaKSigBaKSigBaKSigBaKSigBwOBRTaKLCsFFFFAwooooAKKKKACiiigAooooAkt4JLq5jgiXdJIwVR7mvWvCfhKLRIhPc4e9dfmIPCD0H+Nc/wDDnRg9xLqc8Z+T5IcjjJ6mvSsCvosrwcVFVprXofIZ7mUnN4am9Fv5+Qm0UtFFe0fMhRRRQAm0Vz3ibwtba7bFl/d3a5KSdj7H24roqMZrOpTjUi4TV0a0a06M1UpuzR8/XlnPYXcltcpslTquc1BXpfxI0hHs4tUjj/eRsI5CO6noT+PH415pXyOLw7w9Vw6dD9Dy/GLF0FV69fUKKKK5jtL+i2B1PWLWz7SSDd9O9e7xqEQKOg6V5v8ADjSWa5n1OWM7VTZCx6EknJ/DH616SOlfTZTR5KPO/tfkfEcQYn2uJVNbR/N7/oLRRRXqnghSYpaKAE2iuS8cWmmRaLPeXFsGuDhImBIw3Y8V1pNeR+Otbk1DWZLRJM2tuQoUdC3c/rj8K4Mxqxp0HdXvoj1cnw862KXK7Jav07fM5Siiivkj9ACiijGelMAoq/baHql3jyNPuXB6HyyAfxPFa1t4D12cjfbLEO5dxW0MPVn8MW/kc1TGYen8c0vmc1RXodr8MgyBrrUGRu6pGD+ua04fhvosZzJLdy+xkAH6CuqOVYmXS3zOCpn2ChopN+iPKaK9kj8DeH4v+XIt/vyMf61cj8L6HGPl0y3+pTNbxyas95I5ZcSYZfDFv7v8zw+ivek0XS0+7p9sP+2YqUadZL0s7cf9sxWiyWXWf4GT4lh0pv7zwHB9DSV9AfYbT/n1g/79ikbTrFhzZ25/7Zin/Ysv5/wF/rNH/n3+P/APAKK94fQtKkGH0+2P/bMVSm8I6DMPm02Ff9wFf5VEsmqdJI0jxLR+1B/geKUV61cfDvQ5s+WtxB/uSZ/9CBrE1H4aSRx7tPvDM39yVQv6/wD1q555XiYK9r+h2Us9wdR2ba9UcBRWxe+F9ZsCfOsJSo/ijG4fpWOQQcEYNcE6coO0lY9SnWp1VeEk15BRRRUGgUUUUAFFFFABRRRQAUUUUAFFFFABRRRQAlGaSimA7NGaSigAzS5ptFAC5pc0lJQAuaXNNpaAPdvD9sLTQLCEDGIVJ+pGT/OtOqmmOJNLs3HRoUI/75FW6+4ppKCS7H5dWblUk3vdhRRRVmYUUUUAFFFFAFXULZLyxmgkUMrr0P5ivA5FMcroeqkg/hX0HKdsbk9ApNfP12wa8nYdDIx/WvBzpL3H6n1fDMn+8j00/Uip8SNNKkSDLuwVR6k0yux8AaCmpaib6YEx2rKyjHDN2/Lg15FCi61RQj1PosXiI4ajKrLoek6NYDTNJtrMYzEgDEdz3q/SAYpa+0jFRSiuh+aTm5ycpbsKKKKZIUUUUAYXinXItD0xpWBMsoKRKP72Ov0rxYCSeXAy8jn8Sa9w1Xw7Ya1PHLfo8wjGFj3lVHvxU1romm2QAtrG3jx3CDP515WMwNXFVLtpRWx72XZpQwNFqMW5vft5Hk1n4L168wVsjEp/imYKK3bT4Y3bAG7v4o/VYlLfqcV6WBilqqeU4ePxXZNXiDFz+G0fRf5nLab4E0ix5ljN03Yyjp+Vb9tp9pZri2tYYR/sIBVqiu6nQp0/gikeVWxVas71JNgOlFFFamAUUUUAFFGaTIoAWijNGaACijNJmgBaKTNLQAUUUUAFZeqaBp2rROtzaxlz0kCjcD65rUoqZQjNWkrouFSdOXNB2Z5Zq3w5v7UeZp0ouk7ox2uP6GuNmikgmeGVCkiHaynqDX0KeRWDrPhPTNZR2mhEdwRxPHww+vr+NePicpjJXo6PsfRYHiCcXy4nVd1v8zxTNLmtTXvD93oN35U6lo2+5KB8rf8A16ya8GdOVOTjJWaPrKVWFWCnB3THZpM0ZpKg0HZpM0maM0AOpM0Zo7UALRTaWgBc0U2igAopKKAFopKM0ALRSZooAWikooAWikozQB7B4E1iPUdEjtcnzrQBGyeo7H+ldXXh/hbXToGsLcMN0DjZKB12+o+le0WV5Df2sVzbvvilXcpxjivq8uxKq0lF7o+CznAvD4hzS92Wvz6osUUUV6B44UUUUAFFFRzzJBE0sh2ogLMfQChuwJX2MPxjqw0nQJXVsTSkJGAevPP6ZrxWuj8YeJB4gv08lStrCMJuHJPc1zdfKZjiFWq+7sj7/JsE8Lh/fVpS1f6EkUTzyrFEhd2OFUDkmvbvC+l/2RoNtbMoEu3fJjux5/8ArfhXC/DrRftWpNqco/dW/wAqD1c/4CvUgMV6WU4blj7Z9dvQ8XiHG881ho7LV+otFFFeyfNBRRRQAUUUUAFFFFABRRRQAUUjHaM1iar4s0nR38u5uCZMZCRoWP59KidSMFebsjSlSqVZctOLb8jcpM153e/E/wC8tjYfRpW/oK5rUfGmtajGY5J0jjPVY0Az+dcFXNaEPh1PXoZBi6nxJRXn/wAA9fudUsbPP2m7hix1DOAfyrEuvHmg2wOLlpj6RoTXjjOzsWZiSe5pua8+ec1H8EUj16XDdFfxJt+mn+Z6dc/E+zUkW2nTSe7uE/oawLv4h6xMx+zlIFPbAYj8cVyGaM1yVMxxE/tW9ND0KWT4KlqoX9dTdl8Ya9KedSlX2XAqs3iLWGPzalc/99msuiuZ16r3k/vOyOFoR2gvuRpDX9WByNRuf+/hqePxVrkX3NSnx6E5rGozQq1RbSf3jeGoveC+5HYaf8Q9Vt5QbwLdRj+HhD+eDXXad8QtHvTtn32j/wDTTkfmK8hzRXXRzLEU+t15nn4jJcJW15eV+Wn4bH0PDPFcRLLC6yRsMhlOQakrxHw/4pvtAkCxESWxbLxMOv0PavXtI1e11myW6tWJU4BUjBU+hr3sJjoYhWWj7HyeY5XVwbu9Y9/8zQooFFdp5gUEZoooAqX+n2uo2rW93EssTdQa8b8S+H59B1Fo2G63cloXA4Iz0+or2/FZ2s6VBrGnTWcw4dflYdVPUH8wK4cbg44iGnxI9TK8ylg6lnrB7r9Twaip720ksL2a1lAEkTlWx7VXr5Rpp2Z+gRaklJbMWikoqRi0UmaKAFopKM0ALRSZooAKKM0UxhRSUuaACijNJmgBaKKKACijNGaACuh8OeLLzQZBED5lozDdGwzjnkrzwa57NJmtKVWdKXNB2ZjWoU68HCorpnuul+I9M1ZF+zXaGRv+WTHDj8K1h0r51BIORwa2dN8VavpeRBdM4/uykuB+BNe1RzhbVY/cfM4jhp70J/J/5/8AAPcqD0ryMfEfWwMEW5Pr5dZmo+L9Z1KPZNcmNfSHKfyNbyzegl7qbOSHDuKbtJpI9c1HXNO0pSby7jjYDOzOWP4V5h4m8ZXetNJbQMYrHPCgYZx/tc1y7MWYsxJY9STSV5mKzKpWXKtEe7gcko4WXPJ80vPp6IKsWNlNqN7DaW67pZWAFV816v4E8N/2dp639yg+0z/Mo/uJ2/OsMHhniKnL06nVmONjg6Dn1eiXmdTp1hDptlDa26hUjUKPf3NW6KK+uSUVZH51KTk3KW7CiiimIKKKKACijIozmgAooooAQ9K5DxJ4k1qwZo9P0mYqAczPEXH1GDx+NdhQayrU5TjaMrG+HqwpT5pwUl2Z4VqHiTWNRyt1fTEZ+4DtH5Csokkkkkk9zXvWo6RY6nEY7q3jfP8AFtG4fQ15d410LTdCuII7N5fMlBZkY5CjtXz2MwFWmnUlLmR9jlmbYevJUYU+V9lt+hytFGaM15Z7wUUUUAFFFGaACiiigAopKWgAoozSZoAWug8I68dD1YNJIRaSjbMAM/Q1z2aM1pSqSpzU47oxr0IV6bpz2Z9EwyLLEsiMGVhlSO4NPrmPAmofbvDECH79uTEfoOn6V09fZUaiqU1NdT81xFF0asqT6OwUUUVoYhRiiigDzr4j6NGsUeqQRAOX2zMO+Rwf0rzmvc/E1p9t8OX8OOfKLD6jn+leGV8zm1FQrcy6n3HD+IdXDckt4u3y6BRSUua8s94KKKKACikzRmgBaKKKAEooooAKKKKACiiigAooooAKKKKAFAJOAM0lejfD/wANPGX1S9hXbJHtgVxng9W/pU3irwIbuX7ZpEccbYO+HpuPqO34V6Cy6q6PtV9x5Es6w8cS6EnouvS/Y8zoqSaCW2maGaNo5FOGVhgio64Gmtz1001dBRRRSAKKK3/C/hu41zUEJjK2aENLIRwR6D1JrSlTlUkoxWrMq9aFGDqVHZI0fA3hmPV7l7y9jZrWLhVPAdv/AK1etooRAqgBQMADtUNtawWsCw28axxr0VRgCp6+swmGjh6fKt+rPz3MMdPGVnN7dF2Ciiiuo4AooqG6uobOBpriRY4l6sxwBSbSV2NJt2RLkVmarr+m6RCWurqNWx8se7LN+A5rzLxB421DULyeOyuHgs84ULwxHrnrzXKszOxLMST1JPNeNXzeMW40lfzPpsJw5OSUq8reS3PQ28eajq2qRWGk26RCVwgkZd7AH+LHTgc16JChjiVSxcgAFj1J9a4r4d6J9l01tRnjUS3BzHkchB3/ABruAMV24JVXD2lV3b/A8vNHQjV9jh42UdL92LRRRXaeYFFFITgZoAr393FY2Ut1MwWOJSxJOOleIeINXk1vV5rx+EJ2xr/dUdK6bx94oi1Bk02ykJijYmZgeGI6D8Oa4WvnMzxftJezg9F+Z9rkWXewh7eovel+C/4IUUUV5B9CFFFFABRRRQAUUUUAFFFFABRRRQAUUUUAej/C+4Jj1C2zwCrgfXIr0UdK8p+GshXWZkH8aDP4Bq9Wr6rLJXwy8rnwOew5cdLzs/wCiiivQPHCiiigBkkYljeNhlXBBHsa+fLu3a0ungfO5Dg5r6GrxTxvAIPFd4AMBirD8hXjZxC9OM+z/M+l4aq2rTp91f7v+HOeooor54+xCiiigAooooAKKKKACikopjFopKKAFopKKAFopKKAFzWv4c0V9c1eK2wwhzmVwOg9PrWQql2CKCWJwAO9e2eEtFGiaJFE6AXEn7yY98nt+Fd2Awvt6muy3PJzfH/VKHu/E9F/n8jdjiSKNY0GFUAAegp20UtFfVn59uc54j8I2OvKZTmK724WUH07EV5Lq+j3ei3ptrpfm6hlB2t9Ca99qhqek2WrQeRewLKmcjPUH2NedjMvhX96Okj2stziphXyVPeh+K9P8jwKit/xL4VvNDupGWJ3sicpKOcD0b0Nc/XzVSlKnLlkrM+3oVqdeCqU3dM09C0yLVdSjt57uK2jJGWc4J9h717fp9lBYWUVrbLiKNQF5zXz7XSaF4z1PSJo0knae0GA0T/MQPbng16GX4ulQdpR36nj5zl1fFpOnLRdD2kDFFY2jeJdN1xcWk480dYn4b8q2R0r6SE4zXNF3R8TUpTpS5Kis/MKKKRjgVRAjttGcgDuTXlPjvxONUuBp1qym1iIZnBB3tj+QzWl458XL5T6Vp83z7is7r0A9Af515xXg5ljb3o09uv+R9bkeVONsTWWvRfr/kLW54U0Ma9rSW8m4QIpeUj09PxrEjR5ZFjjUs7EBVHUk17V4T8ProGmhGANzLhpW69un4Vx4DC+3q67Lc9TOMesJQai/elt/mbkEKW8KRRjCIoVR7CpaKK+qSsfn176sKKKKAA9K5zxVf6pBZm20uxlmkmQgyohYR9u3eujpMD0qKkHOLinY1o1FTqKbje3Rnhn/CLa4f8AmG3X/fpv8KP+EV1z/oGXP/fpv8K90xRXlf2PS/mZ7/8ArLX/AJF+J4X/AMItrn/QMuf+/Tf4Uf8ACK65/wBAy5/79N/hXulFH9jUv5mH+stf+RfieF/8Irrn/QMuf+/Tf4Uf8Irrn/QMuf8Av03+Fe6UUf2NS/mYf6y1/wCRfieF/wDCK65/0DLn/v03+FH/AAi2uf8AQMuf+/Tf4V7pRR/Y1L+Zh/rLX/kX4nhf/CK65/0DLn/v03+FH/CK65/0DLn/AL9N/hXulFH9jUv5mH+stf8AkX4nhf8Awiuuf9Ay5/79N/hR/wAIrrn/AEDLn/v03+Fe6UUf2NS/mYf6y1/5F+J4X/wi2uf9Ay5/79N/hR/wi2uf9Ay5/wC/Tf4V7pRR/Y1L+Zh/rLX/AJF+J4JeaFqdhAZ7qymiiBxudCBn8azq9g+In/Ipyf8AXZP6149XlY3DRw9Tki76H0OV4yWMoe1mra2Oz+HH/Ieb/d/o1etV5L8N/wDkPt/u/wBGr1qvbyr/AHf5s+W4h/31+iCiiivSPDCiiigAryL4jxbPEqv/AH4VP5cV67Xl3xQjxqdjJjrCV/I//Xrzs1jfDvyaPayCVsal3TOEopKK+XPvRaKSigBaKSigBaKSigAopKKAFopKKAFopKKAFopKM80Aeg/DrQGe4bV51wiApCCOpI5P5H9a9MHSuH8J+M7C6hWxuUgsWjUKnzYRgB2z0NduHUqCDkHuK+swCpRopU3c/PM3lXlinKvG3b0HUUUV2nlhRRRQBFNCk8bxyIHRwQykZBFeS+KvBM2ixte2rmaz3fMD96P0z6ivX6hnt47mB4ZkV43GGVhkEVy4rCwxEbPfozvwGYVcFU5o7Pddz54ortPGfg46bIb3TYXa0ILSIoyIv/rVxVfLV6E6M3CZ+gYXFU8VTVSm9H+A5WKsGUkEdCK7nQviLLZwx22pQtNGvy+ch+cD3B61wlFOjiKlF3g7CxWCo4qPLVVz3/TtWstWg86yuFlUdcdR9RXJ+MfGa6eZtLsRuuChWWTPEeR29683stTvdNl8yzupIGPGUbr9aryyyTytLK7PI5yzMckmvQq5rOdLlirPqeLhuHqdKvzzfNFbLz8xueaKSt3wr4ebxBqnkuXS2jBaSRR09B+NeZTpyqSUY7s96tVhQpupN2SOj8AeGJJJotauCBEpPkp3J6bvp1/KvTqgtbWKzto7eBAkUahVUdhU9fW4XDxoU1BfM/OcfjJ4us6ktunoFFFITiug4xaKimuYLdQ000cYPALsAP1qH+1NP/5/rb/v6v8AjUuUVuylCTV0i3RVVdSsXYKl7bsx4AEqkn9asg5ppp7CcXHdC0UUUxBRRRQAUUUE4oAKKqtqVijMr3turKcENKoIP50n9qaf/wA/1t/3+X/Gp549y/Zz7Mt0VU/tTT/+f62/7/L/AI0f2pp//P8AW3/f1f8AGjnj3D2U/wCVluiqn9qaf/z/AFt/39X/ABo/tTT/APn+tv8Av8v+NHPHuHsp/wAr+4t0VU/tTT/+f62/7+r/AI0f2pp//P8AW3/f5f8AGjnj3D2U+zOe+Iv/ACKcn/XZP6149XrXxAvrSfws6Q3UMj+ah2pICf0rySvm81adfTsfb8PRawjTXV/odp8N/wDkPN/u/wBGr1qvJPhv/wAh9v8Ad/o1et16mVf7v82eDxD/AL6/RBRRRXpHhhRRRQAV518Uo/3emye8in9K9Frg/iimdIsXx0nI/NT/AIVxZir4aX9dT1MmdsdT+f5M8uopKK+TP0MWikooAWikooAWikooAKKTNGaYxaKTNGaQC0UmaM80wFopM0ZoAWuo8OeNrzRFEEyG5tc/dZjuQf7NctmjNa0q06UuaDszDEYaliIclVXR71pPiLTdaX/Q7hWcDJjPDD8K1Ac189WOoXWm3S3NnM8Mq/xKeo9D6ivQvDvxFWUpbaugWQkATrgKef4h2r3sLmcKnu1dH+B8fmGQVaN50Pej26/8E9EopkciyoHRgykZBByDT69U+eCiiigBjoGUqwBBGCCOteUeL/Bc2mvLqNl+8tGYlowuDEP8K9aqK4giuIHhmQPHICrK3QiubFYWGIhyy36HdgMfUwdXnhs913Pnaiuj8Y+HV0DUUEBY2sy7kLdj3Ga5uvlKtKVKbhLdH6Jh68K9NVYbMWikzRmszUu6Zptzq1/HZ2qbpHPXso7k17X4f0KHQdLW0ibe2SzybcFjXD/Di90qO5e3aHZfuvEzsCGGeg9O35V6cvSvosrw8Iw9re7f4HxXEGMqzq/V2rRX4+foKOlFFB6V6x86ITiqWqanbaVYvd3ThY0H4k+g96lvbyGxtZLid1WONSxJOOleL+JPFV34gnKsTHaK2Y4R/M+p/wAa4sZi44ePm9j1Msy2eNqdord/ohniXxDN4i1ATMpjhQbY4t2cep+tYtJmjNfL1KkqknKW7Pv6NGFGCp01ZI0dB/5D1j/12Wve4/uL9BXgmg/8h6x/67LXvifcX6Cvcyf4Jep8nxN/Fp+g6iiivZPmAooooAKQ0tBoA8C8Qf8AIy6r/wBfkv8A6Gazq0fEJ/4qXVf+vyb/ANDNZua+Kq/G/U/UsP8Awo+i/IWikzRmoNhaKTNGaAFopM0ZoAWikozQI7T4bf8AIfb/AHf6NXrdeR/Db/kPt/u/+ytXrlfTZV/u/wA2fCcQ/wC+v0QUUUV6R4YUUUUAFcX8TIzJ4bgI/hulP/jj12lct4/j3+F5Cf4X3f8AjrVzYxXoTXkd2WS5cZTfmeNUUmaM18gfpQtFJmjNIBaKTNGaAFopM0UAJRRRVCCiiigAooooAKKKKACiiigAooooGbeieKdU0SVBBcM1uD80L/MpH0r1bQvFena8NkEhS4AyYX4b6j1rw6lVmRgysQw6EHBFd2Fx9ShpujyMfk9DF+98Mu6/XufR46UVxHg7xnHqccWnXpK3o+VG7SAD+ddvmvpKNaFaHPBnw2Jw1TDVHTqKzCiiitTnOe8ZaN/bOgSwxqDPGQ8RPYg8/pmvESCCQRgjtX0cwzxivANctvsmu30H9ydh+teFm9JJxqLrofXcNYhuM6D2Wq/Uz6KKK8U+pHI7RuroxVlOQQcEGvSvB/jgSqbLWLoCTrHM4xn2J/lXH23hDXbu2juILFnikXcrbl5H51L/AMIP4i/6Bz/99L/jXdhniaMuaEX9z1PKxywOKg6dWav3uro9uUhlBByCOtVb6/ttOtHubuURQp1Y1yXhWTxHpcEdhqOlyPbICFlVgWX0GM8isnxTYeKPEdxGBpTw20WdieYpJ9zz1r3J4tqlzRi+btZnyVLLYvEeznUXIut1t9+/5HPeK/Es2vak+yRhZIdsSdMj1PvXPV0P/CD+Iv8AoHP/AN9L/jR/wg/iL/oHP/30v+NfP1KWIqSc5Rd35M+zoV8FQpqnCcUl5o56iuh/4QfxF/0Dn/76X/Gj/hB/EX/QOf8A76X/ABrP6tW/kf3G317Df8/I/ejP0H/kPWP/AF2WvfU+4v0FeP6R4O1621e0mlsGWNJAzHcvA/OvYEBCqD6V7eVU5whLmVj5TiKtTq1IOnJPTo7jqKKK9Y+cCiiigAoNFIaAPAvEP/Iy6r/1+Tf+hms2uv1nwdr11rmoXENgzRS3Mjo24cgsSD1qj/wg/iL/AKBz/wDfS/418jUw9ZzdovfsfpNDG4ZUop1I7LqjnqK6H/hB/EX/AEDn/wC+l/xo/wCEH8Rf9A5/++l/xqPq1b+R/ca/XsN/z8j96Oeorof+EH8Rf9A5/wDvpf8AGj/hB/EX/QOf/vpf8aPq1b+R/cL69hv+fkfvRz1FdD/wg/iL/oHP/wB9L/jR/wAIP4i/6Bz/APfS/wCNH1at/I/uYfXsN/z8j96OeorW1Hw1q+k2v2m9tGih3BdxYHk/Q1k1nKEoO0lY3p1YVFzQaa8jtPht/wAh9v8Ad/o1euDpXkfw2/5D7f7v9Gr1wdK+jyr/AHf5s+H4h/335IKKKK9I8MKKKKACue8aru8LXfHRSf0NdDWH4uGfCuo+0LH9KxxCvSl6M6cG7YiD81+Z4XRRRXxx+nBRRRQAUUUUAFFFFABmikooGLRSUUAFLmkooAWjNJRQAtFJRQAuaKSigBaKSigCW2uZbS5juIHKSxsGVh2Ne96NqUeq6VbXiMpMiAsB2buPzr5/r034WXDPa39uScI6uOemQR/SvUyqs41fZ9GfPcRYWNTD+26x/J6HolFFFfRnxAV4Z4yUL4u1HH/PTP6V7nmvCfF8gl8Wakw7TEflXk5v/Cj6n0fDS/2ifp+qMWjNJRXzx9qe9+GP+RZ07/rgta1ZPhj/AJFnTv8Argta1fZ0f4cfRH5dif48/V/mFFFFaGAUUUUAFFFFABRRRQAUUUUAFFFFABRRRQAUUUUAFFFFABRRRQAUUUUAcf8AEr/kVP8At4T+Rrx/NewfEv8A5FQf9fCfyNePV81mv+8fJH3fDv8Aufzf6HafDX/kPt/u/wBGr13tXkXw1/5D7f7v9Gr12vTyr/d/mzwOIf8Affkgooor0jwwooooAKxfFgz4V1P2gb+VbVYni448Kaj7wN/Ksq/8KXozown+8Q9V+Z4VRmkor40/UBc0UlFAC0ZpKKAFzRSUUAFFJmigYtFJRQAtFJRQAtFJRmgBaKTNFAC0UlFAC0UlGaAFr0z4VwlYNRn7MyJ+QJ/rXmagswVQSxOAB3r3rw7pa6RotrbBAsgQGXHdu9eplVJyrc/RHz/EWIVPC+y6y/TU16KKK+jPhhrHAye1fPmrzm51i8mP8czH9a9v8SaiulaFc3bHG1Qo+pIH9a8EJLEknJNeHnE9Yw+Z9bwxRdqlV+S/X/IKKSivEPrD3Xw1d26eG9PVp4lIhXILitb7ba/8/MP/AH2K+dKK9iGbOMVHk28/+AfL1OGozm5+03d9v+CfRf221/5+Yf8AvsUfbbX/AJ+Yf++xXzpRVf2w/wCT8f8AgEf6rx/5+/h/wT6L+22v/PzD/wB9ij7ba/8APzD/AN9ivnSjNH9sP+T8f+AH+q8f+fv4f8E+ivttr/z8w/8AfYo+22v/AD8w/wDfYr51zRR/bD/k/H/gB/qvH/n7+H/BPosXlsxAW4iJPQBxUwOa+f8AQP8AkP2P/XZa9/j+4v0Fehg8W8Qm2rWPGzTLVgZRipXv5WHUUUV2nlBRRRQAUhOKWgigCA3lspKtcRBgcEFxxR9ttf8An5h/77FeDeIf+Rl1X/r8m/8AQzWbXiTzdxk1yfj/AMA+rp8NRnBS9puu3/BPor7da/8APzD/AN9ij7ba/wDPzD/32K+dc0VP9sP+T8f+AX/qvH/n7+H/AAT6K+3Wv/PzD/32KPttr/z8w/8AfYr51qzaWF5fNttLWacjr5aFsfWms3k3ZQ/H/gClwzCKvKrZen/BPoH7ba/8/MP/AH2KX7ba/wDPzD/32K8ch8A69JbyTPbrEFQttZvmPtgd65ernmdSnbnp2v5/8Ayo5BQrNqnXvbey/wCCeu/Ee5gl8LbY5o3b7QhwrAnoa8jpM0V5WKxDxFTntY+jy/BLBUfZKV9bna/DX/kPt/u/0avXa8h+Gn/IwN/u/wBGr16vcyr/AHf5s+Q4h/335IKKKK9I8MKKKKACsHxi2PCt97xMP0Nb1c345fZ4WufcEfoaxxDtSl6M6sEr4mmvNHiVFJRXxx+ni0UmaKAFopKKAFopKKACikopgLSUUUAFFFFABRRRQAUtJRQAtFJmigBaKStLQ9Futc1BbW2Qnjc7dAo9zVQg5yUY7kVKkacXObskdH4B8Mtqd4mqTMBb20o2r3dhz+Q4r16qWm6dBpenw2dsgWKNcD39Sau19VhMOqFPl69T84zLHSxldzey29AoopDXUcBwnxRvfK0i1sx1ml3H6KP/AK9eU12HxHv/ALX4k+zq4ZLeMLgdieT/AErjq+WzCpz4iXlofomS0PY4KCe71+//AIAveumsPAet6jYw3cMcIilUMm+TBINc0il3CqMseAK+h9NhFvptrCowEiVR+VXl+FhiHLn2RjnWY1MFGHsrXd9/I8l/4Vt4g/uW3/f3/wCtR/wrbxB/ctv+/v8A9avZKK9T+yqHmfP/AOseM8vu/wCCeN/8K28Q/wBy2/7+/wD1qP8AhW3iD+5bf9/f/rV7JRR/ZVDzD/WPGeX3f8E8b/4Vt4g/uW3/AH9/+tWDrGjXeiXf2W8CCXGfkbI/zzX0EeleKfECXzPF90M8IqL/AOOiuLHYKlQpc0b3uerlGbYnGYh06lrJX0RzFJRRXkH0xpaB/wAh+x/67LXv6fcX6CvANA/5D9j/ANdlr39PuL9BXu5R8EvU+O4n/i0/QdRRRXsny4UUUUAFFFFAHz/4i/5GbVf+vyb/ANDNZlaXiL/kZtW/6/Jv/QzWbXxlX436n6nh/wCFH0X5EsEElzOkMQy7nAGcc12th8MNTnCteXUFup6quXYf0/WuIilaGVJUOGRgw+or6G0+4F3YW9wpyJI1fPrkV6GXYalXb5+h42eY7EYRQ9i7J36HMWHw40W0IacS3LD/AJ6NgfkK6u1tobO3SCCMRxIMKo7VNRXvU6NOl8CsfG18XXxDvVk2FeJeONITSPEDiIYgmUSIPTsR+Yr22uH+JWlm70WG8ijLS28mDtHOw9f1xXLmNH2lBtbrU9HI8T7DFpN6S0/yPJaKKSvmD9AO2+Gn/Iff/d/o1eu15D8NP+Rgb/d/o1evV9Jlf+7/ADZ8FxD/AL6/RBRRRXpHhhRRRQAVyXxEk8vwuR/elC/+OtXW1w/xQcr4btlH8V2v/oD1zYx2oSfkd+Vx5sZTXmeSUUUV8kfpQtJRRQAUUUZoAKKM0UAJS1VkuTkhBjHeoxcSD+LP1q/ZsXMi7RUcUwkHo3pUlS1YdwooooGFFFFABRRRSAKWq81xsO1OT3qJJZ5JFRMszEAKBnJq1BslySNWxsbjUbyK0toy80hwoH869s8K+G08O6YYN6yTu26SQLjPoPpWf4M8IQaLaRXdyofUXT5n/uA9gK68DAr6DAYL2S55/F+R8PnWbfWZexpP3F+L/wAgooor0z58KqaneJp+m3F3J92GMv8AkKtGuM+JOpm08PLaq2HupNh/3Ryf6fnWNep7OnKfY6cHQ+sYiFLu/wDhzyOeZ7iZ5ZGLOxySetR0UV8g9T9QSsrI0tAi8/X7GL+9Mor3+MbY1HoMV4P4Ux/wlel5/wCfhf5172K97KF7kn5nxnE8n7aC8v1CiiivXPmQooooAQ9K8I8Xy+b4s1Fu3mkfkK93PSvAfEuf+El1HPXz2/nXk5u/3cV5n0vDC/fzfl+plUUUV4B9qaWgf8h+x/67LX0An3F+gr5/8P8A/IwWP/XZa+gE+4v0Fe7lHwS9T43if+LT9B1FFFewfLhRRRQAUUUUAfPviL/kZtV/6/Jv/QzWbWl4i/5GbVv+vyb/ANDNZtfG1fjfqfqmH/gx9F+QV7X8P70XfhK2UnLwFom/A5H6EV4rXqfwvjvYtPuTJEVtZHDIzZGTjnHqK7srk1XsuqPH4ipqWDu900/0PQKKKK+kPgwqOaFZoXjcZVgQRUlB6UBe2p886xYSaXq91ZSD5opCOnUdQfyIqjXoHxM0Yx30eqxL8kihJSB/EOAfy/lXAV8jiaXsqrifpuX4lYnDwqdba+vU7X4Z/wDIwN/u/wBGr16vIfhp/wAjA3+7/Rq9er3cr/gfNnx/EX++v0QUUUV6J4QUUUUAFef/ABUfGk2Ces5P5L/9evQK82+K7/JpkfvIf/Qa48wdsNL+up6uSq+Pp/P8meaUUUV8qfooUUUUwCiiigAooopAZtSNC6oG6g+lRjqK0F+4B7VvKViErlAMVII61bS5Ur83BqKWArllPHpUFFlIWqLv2iP1/Sj7RH6/pVKil7ND5mXftEfr+lH2iP1/SqVFHs0HMy79oj9f0pktyMYTOfWqtKAT0FNQSDmYscbzSrHGpd3OFUDJJr2L4eeDDpdudR1OBPtcoHlxuvMQ/wAag8BeA20+aHWNSZTNtDwRKT8me7e/tXpNe3gsHy/vJ79D4/Oc3574eg9Or/QKKKK9Q+YCiig9KAEY4Ga8M8ZaudW8Q3DJIWgiYpGM8DGASPrivU/FuupoeiTSAnz5UZIRj+L1/DrXhma8XNq21JerPrOGsJrLEyXkv1CiiivEPrjR0GYW+vWMzHASZTmvoCNt0at6gGvm9WKsGBwRX0NpNwLrSbOcdJIUb8wK9vKJfFE+R4np606nqi7RRRXtHyYUUUUAIeleG+N7N7TxXellIWV96nsQQK9zrmfGXhj/AISLT08lgl3AS0RY8NnGQfyFcOPw7rUrR3Wp6+S42OExN5/DLR+R4jRVi9sbnTrgwXUTRyDsar18y007M/QYyUldPQ0tA/5GCx/67LX0An3F+gr5+8P/APIwWP8A12WvoGP7i/QV7mUfBL1Pj+J/4tP0HUUUV7B8uFFFFABRRSEUAfP3iL/kZtW/6/Jv/QzS6ZoGqauyizs5HUn/AFhGEH49K9WHgLSH1G5vrpZLiSeZpSrNhV3NnHFdRFGsUSxou1VGAPQV4kMrlKblUdl5H1tXiOFOlGFCN2lu9jhvDfw9gsGM+rCK6lPCx4JVff3/ACrukRY1CooVQMAAYAp1FetRoQox5YI+bxWLrYqfPVlf8gooorU5gooooAyfEmmjVfD17aBQZGjJjz/eHI/WvAmBVipGCDgivpJuleI+N9EOj667BgYrotMntzyP8+teNm1FtKoumjPquGsUoylh5PfVfqaHwz/5GBv93/2Vq9fryD4Z/wDIwN/u/wBGr1+ujK/4HzZw8Q/76/RBRRRXonhhRRRQAV5b8VZM6jYR+kTN+Z/+tXqVeQ/E6Xf4jiT+5AP1JNefmbth38j2+H43x0X2TOJooozXzR9+FFGaKACiiigAoprdaKLAUB1FX1+4PpWf0NWo7hcANxWs03sRFk9Jgeg/KlBBGRRWRYm1fQflRtX0H5UtFFwE2r6D8qNo9B+VLQBk4o1ANo6Y/SvTPBHgiIQR6pqkDebu3QwsOAMcMR60/wAFeCHtJRqOqxoWK/uoGAbGR1PvXogXjrXuYDAW/eVV8j5DOc6vfD4d+rX5IAuDTqKK9k+UCiiigApDwDS1zvjXWRovhe6n58yQeTFg/wATf/WyfwqZyUIuT6GlGlKrUjTju3Y86+Imrf2h4ie2jkDQWg2DHTd/F/h+FcjVLz5SxYuxJOSSetSrddmXHuK+TruVSbm+p+m4WjDD0Y0o9EWKKRWDjKnIpawOkK9q+Ht8LzwpboWBkt2aJvXGcj9CK8Vrsvh5r66VqpspgTHeMqKc8K3Qfn0ruy6sqdZX2eh4+eYV4jCPlWsdf8/wPY6KQHNLX05+ehRRRQAUhGaWigCrdadaXybbq2hnHpIgNYNx8P8Aw5cEkWJiY94pWH6ZxXUUVnOjTn8UUzeliq9H+HNr0bOQtvhzo1peRXMMl2HiYMoMgIyPwrrlG0AegxS0UU6MKekFYK+JrV2nVk3buFFFFaGAUUUUAFFFFABRRSFsUALTWkVVLMQFAySegrJ1vxJp2gxK17IwZ/uIoyzV5V4l8aXmvSNFCXtrPGPKD8uPVq48TjadBWer7HqYDKa+MaaVo93+nc9d07WtP1Z7hbG4WbyGCyFegJz0Pfoa0K8h+F2oLD4guLPP/HxDkD3Xn+RNeujpV4Su61JTe5nmeDWDxDpRd1pb+vUWiiiuk88Q1xvxI0v7Z4eF0qbpbV9wI67Twf6flXZk4qOVUlQxyIGU8EEZBrKtTVWm4PqdGFxDw9aNVdGeRfDVGbxEWGcKpz/3y1ew15/4B0z7DrmvrlWSGfykYdxyR+hFegDpXNl9N06Nn3Z355WjWxblHay/K/6hRRRXceQFFFFABXifxCmEvi+5AOdiIv6f/Xr2pmCgk9Bya+etZv8A+1NWuLzn962efpivKzaaVNR7s+k4ZpOWInU6Jfm/+AUaKKZJKsfXr6V8+k2fbD6QkDqQKqvcM3A4FQkk9TWip9yXIvGWMfxik8+P+9+lUqXafSnyIXMy75sR/jA+tFUsZ9KKfs0F2TvbY+6cmoGVlOGGKlE7I2DyKmWRJRj9DTleDaZNOSnBS7orJKyYwePSrccqyDjr6VXlgIyV6elQhipyODSaUloUm0aFGajilEi8/eHWpo42lkWNFLOxAAHc1lbWxd9LiDJIAGSa9P8ABngeKOKDVNTjYzfeSBwML6E+9T+B/BQsY/t+qwI1w+DHE4z5fPU9s132BXuYHAWtUqr0R8fnGduV6GHenV9/JCADFOoor2D5UKKKKACiiigArx34j64mqaiumxtmG0Y7sHgv/wDW/wAa9N8Qasmi6Hd37tgxodg9WPQfnXzg8rySNI7FnY5ZieSa8vMqrUVTXU+l4cwinUeIkvh0XqTtbKfukioHjZOoP1pVmde+R71YSdH4PBPrXie8j7PRlVXZDlTirUU4cYPDU2WDPKDHtVYgqcHrRpJC1RoU5HZHV1JDKcgjqDVaGbd8rHn1qes2mmVue2+DvFMWu6esUsii/iUeYndu27/9VdQDkV842l9Pp11HdW8xiljOVYGvV/DvxF0zUkWC+mW0uR3dvkb6HpXv4LHKouSpv+Z8Rm2SzoydWgrxfTt/wDuKKajrIiurBlYZBByDTq9Q+dCiiigAooooAKKKKACiiigAoqOWVIULyyKiDqzHAFYl54z8P2XEmqQM3pE28/pUynGOsnY0p0alR2hFv0Rv0hOK4G/+KWnxblsrWadh0ZiEH+NcRqnjPW9ULLJeyRwknEceF49CRjNcNXMqMNtX5Hr4bIMXW+Ncq8/8j2DUvEelaSp+2XsUb44TOWP4DJrznWPiXqN0ZItPjS2iPAk+8/156VwzOzsWdizHqSck0x3CLk15lfMqtTSOiPosHkGGoe9U99+e33f5k93ez3cpmu7iSZz/AByuWP61nyXDNkKcCmSSGRsn8qWOFpPYetcaVtZHtKyVo7Gx4Qvm0/xXp84bAMoRvcNx/WvopTlQQcg18zqUtiGU7WByD3zXsmk+OdGtPC2ny3t8on8gK0Y+Z8rwcgeuM/jXrZbiIpSjLRbny/EWCnUlCrTV3tp952tV7m8t7OPzLmeKFP70jACvK9e+K01xC0GjwyW5J/17kZx7DBrz++1O+1KXzL27mnf1kcmuitmMI6QVzgwvD1eouas+Vfez1/XPiXaWcjQaZGt2wH+tyQoP5c/hXn+r+LNd1gFJtQkjiz/q4fkX8ccn8a5YMR3Ndj4B8Oza7q/nXCbtPt+Zd44Y9lFedKtiMRPlT3PoI4LA5fSdVxvbq9X/AF6HpXw90o6b4Tt2kBE1yTM5PXB6fpj866umxqqIFUYVeAB2FOr36cOSCj2PhcRWdarKq+ruFFFFWYhRRRQBj+KL7+z/AA3f3AbDCIqp9zwP514DmvUPihq8YtIdLikBkaTfKoPQAcA/nmvJpps/Kh47mvnsyn7StyrofdcO0HSwrqS3k/w6Cy3GCVT86rkknk5NCqXOAMmrccaxDcxGfWuHSJ7urIY4C/LfKKmEMa9R+dRyXPZB+NQFi3Uk0Wk9w0Rd8yJe6j6Ck8+L+9+hqmAT0GaXy3/uH8qORBdlzerchwPwoqugwvIP40V6tHLYVKam5bnzGMz6rQrypKCdmLJCx+fIPFQdD6Vb8wIFyTz+lEkayDI6+o71xYpOFeUX3PZyyoq2Dpzi76L8NGNinzhW6+tJNCACy/iKgIKnB4NSi4YLggE+9c9rO6O6/ciUlSCOoq7HIHAYcVSY5JNAJHQkU5RuCdj0Hw58QLvRoEtLqIXNqmAuDtZB7eteq6Rq9nrNkt1aSbo27Nww9iK+adx9TVzT9WvtLuVuLK6khlXoVP8AMd678NjZ0vdnqjwswySjibzpe7L8GfTWaK868KfEu3vwbfW5IbWYfcl5CPxzn0NehRyxyRq8bqyMMhlOQa9qlWhVV4s+OxOErYafJVVvyH0UUVqcwUZxRVHV9St9I02a9upAkUYHJ9ScAfmaTaSuxxi5NRjuzzL4na95+qjSEYeVAoaX3c8/oMfrXn5hjboPyNM1C8m1HUJ7ydi0kzlyfrVcEjoSK+XxE3VqOdz9MwWHjhqEaSWy19epO1t/dP4GoCMHBqRJ3Xqcj3qchJl7H3rG7W512T2IYpynDcipZIhKNw64qs6FGwafHMyDHUUOPVCT6MiPBqcXJCAY59aid95ztAPtTaq19xXsKSWOSaSrMcAABbk0lxgKoAA5pcyvZDt1NnQfGGsaGEgtbkfZwSfKdQVrrbf4vTo2LnTI5QO8chX+ea8xHFOVSxwozXTDE1afwy0OCvluFru84K/fb8j16P4v6YwHm6ZdqfRGVv6irQ+KmkYBNjfD/gKf/FV5CirEmTjPrUL3DHheBV/2jiHs/wADleQYHrF/ez2b/hauijraX/8A3yn/AMVUbfFnRhwtnen6hB/7NXjBJPJJNJVfX6/f8Cf7AwP8r+89jf4sWOP3emzt9ZFH+NVpviw2P3Okj/gc+f6V5KCR04qVJ3Xg8ioeOxPSX4I0jkeAX2Pxf+Z31x8W9XbIisbWI+p3NWZN8SvEU7HNykQP/POMDFc2dky+v9KrSIY2x2qHi609HJnRHK8HT1jTX5/maOoXdzqjma5mMkh53Njmsw8GpIpinBPy0ksgdsgYrnvK+p3JRStFWJ4Jdw2n7wqas8Eqcg4NO8yT++alwu9ClI6DR9B1DXXmSwiWRolDMGcLwfrWZqWmahZTul1ayx7e+3I/PpXqHwltCukXt4wOZZQgJ9AP/r16I0SSLtdVYejDNerQy6M6SlezZ8xjM/nh8VKkopxXyfmfMEUXmZJOAKmklEQ2gc19D3XhrRr05uNMtnPrsAP5iufvPhd4duizRJcWzH/nnKSB/wB9ZqZ5XVvo0zWlxJhnpOLX4nhzMWOSeafHCzjI4HvXqUnwhjSQmHUXdewdAMU6P4UueH1DaPZAf61i8FiFoonWs6wLV3P8GeZC2UdSTSiGLPQV63B8J9LVgbm+u5gOy4Qf1rotM8G6DpJ3WunRb/78mXb82zitIZZWl8Tsc9biPCQX7tOT+78zzLw38OrrWUiu7lhb2bHPX52HsO3417Dp9jBptlFaWybIYlCqM54qwqheBwB0p1eth8NCgtN+58tj8yrY2V56JbIKKKK6TzwooooAKr3t1HZWk11KcRxIXY+wqckDrXjnxI8XSXuoPpVhc/6JENsxjPDvnpn0GBWGIrqjDme53ZfgpYysqa26vyOU17Vn1TVLm8cYedyceg7D8qyACSAKCSTknNKjlDkAfjXzTu9Xufo8YxilGOiRaVFhQnv3NV5JTIfQDtSSStJ14HpSxR+Y3P3e9SlbVlXvohEjaQ4FWFgReTzSs6QpgfgKqtIz9T+FLWQ9EWjNGnHJx6U37Un901WAJ6AmnCN+6nH0oUELmZZYscE/hRTTz7/Wivr6FLkpRi+i7H5PjcSq2JnUjezbe4yTmMj3zTI5TGCMZFS9eKrkENjvXj5rStVUu6PseF8RzYaVJvWL/B/8G4MxZsnrSojP90ZqaOAYBf8AKnNKsYwoBPtXk36I+nt1YwWx/ibFO+zr3JqNp3J4OKYXY/xH86VpBdFj7OnvSG3Xsxqvub+8fzpwlcfxGiz7hddh7W7jpg10nhnxzqPhtRbhVuLPdlonPI/3T2rnFuD/ABAGpcRyjPBP61cKs6b5kZVsPSrw5Kiuj37QPFul+I1IspGEyqGeJxhlH9a3AcmvmSC4u9MuUubSeSKVTlXQ4Ir0fwr8T23La68y46LdYI/76AH617WHzCM9KmjPkMwyCpSvPD6rt1/4J6oTivMfitrcYW10gdc+dJ+oA/nXoM+p20ely6gs0b26RmTerZBAHrXztrOrXOuarLfXLZkkwMDoABgAU8wrKNPkXUjIMG6mI9rJaQ/Mr/aE/umgmKU46GovLfrtNNII6ivC5V0Pt7vqPkhZORyKYrlTkGl8xiu3PFNprzF6Ckk9aQc1PHBnl8/SplRVHCgUnNIaiVhDIf4akjgIYFscVPRUObK5UFQXCk4I6VPRSTs7jauUKkil8s9Mg1YaJG6jB9aryRFD6j1rRNPQizQkshkb0HaiOJpDxwPWmVKZvkCqMU9lZB6j8RRHnk0v2hP7pqtyT3NOEb/3TS5V1C/YmJik46Go5IWTkcj1phBB5BFPSYqMEZHvRZrYL9xqOUbIp8kxcYAwKiPJp8cZc+g9abS3BX2GVKsDnrx9amCJEMnH1NRtcf3RU3b2HZLcUWw7sfyp32dfU1CZpD/FV/Qbd9Q16xtSWIkmUEDuM81UYyk0rkTnGEXJ7I9x8C2H2Dwdp6d5E80/8C5H6Yro6it4Ut7aOCMYjjUIo9ABgVLX1VOHJBR7H5fXq+1qyqd22FFFFWZBRRRQAUUUUAFFFFABRRSE0ALTS4UEnoKy9X8RaZokO++u44ifupnLH8Bk15F4i+Imp6s0sFs32azYbdqH5mHuetctfF06Oj1fY9LA5XXxbvFWj3f6dzpPG/jqK5tW0zSXJ3cS3AyMey/415j9nXPLNmoTPIe+PpTfMf8AvH868CtWqVpc0mfd4PB0cJT9nTXz7k/2ZfU002x7MDUYlcfxGnLcOOuDWNpHX7oxkZOooVyhyKsrKkgwcZ9DTJIBjKcH0o5ujC3VEDMWYse9SpDxuc4FREEHB4pWkZlAJ4FU/IlExnVOEGaFnZmxgc1CqM3QZqVY9nOQfoa2wtJVK0Y+ZxZniPYYSpUv0dvV6IdRRRX1+p+UhTlCDLHr3ptBAKkHmuPHYd16Lit90erk2OWCxaqS+F6P0/4cjkmLHAOFqMAk4AyaVULNtqyAkKk18s/d0P09e9qRLbsepxUghjUc/qaja4Yn5eBUJJJ5pWb3Hoi35cJ9PzprW4PKnHtVanK7J0NHK+4XXYVonTqMj2poJByDzVhJweG4pJIQcsv5UX6MVuw6OUONrdf51HNFtO5RxUPQ1YScbMPyaVmtUO99GOi1O9hs5LOO7lW2k4eIMdp/D8Kh3hVATqepphxk46UlW23uQko3stxdzZzuP51Ism4FX59DUXbpRSsO4VPbp/EfwqCrcP8AqhSm9Bx3JKKKKyNAooopAFFFFABRjPFFFMCrNFtbcPu1FV5sYIY4FUjgE4ORWsXdGclYeHCIAvXuaZubP3j+dJR26U7CuSrID8snI9aiOM+1FKMZGelAXJIot5yfu1M8ixDaBz6UjyqifLg+lViSxyepqbc2rKvbYGYsck5pyRO/Qce9Sxw9Gb8qdJME4HJp83RBbqxotv7zfhWjpF62janDfwKDJEcgH/69ZTTOe+KjojzJ3uTOMJRcWrpnr9l8VoNireafKGHVo3DZ9+1bdv8AEXw9OBuuZISf+ekZ4/KvB1kZehqVbg9GH4iu2OYYiO9meLUyDBT2Tj6P/O59EW/irQrn/VavafRpAp/XFaUNzBcDMM8cg9UcN/KvmlkWUZzz6iqxDRv7jpXRDNW94nHU4Yh9io/uv/kfUtFfN1l4h1O1IWK8dB0GAOK0H8aeIYR+61aVfYBf8K1WaQvZxZyS4ZrfZmn9/wDwT6Bor55bx14mbg6vMf8AgK/4VVm8Uaxdf8fF/LJ9Qo/pVPM4dIsUeGq/2pr8T6LlnigUtLKkajqXYAfrWTdeLdAsxmbV7X6JIHP6Zr51kkaWQu5JY9SaRRlgM4rGWZy6ROqnwzD7dRv0Vv8AM9uu/ihokJZbVZ7kjuq7R+Zritd+Iuq6huS3ka0hJ+5GwJx9cZrkNyxRDGDiqrEsST1rjqY2tV0bsvI9XD5Ng8O7qN356/8AAHz3EtzJ5k0jO3qxyaasbP0HHrUkUORlunpUryrHwBk1yuXRHqKOgxbb+81PEEY6ioGndvaoycnJpWk+o7otG3Qjjio2t3HQg1GrsvQ4qRbhh94Zp2kgumREEHBHNSxTbeGORUpCyr/niq8kZjODRdPRis1qWHRZVyvX1qqwKnBHNPjlMfuKSSTzD0AoSa0B2Ym5iAvapwAAAO1RxKM7j26VJXvZVh3FOq+ux8RxRjlOUcLF/Dq/Xp+YUUUV7B8kFFFFADg+0EnHHNVmYuck5qwOtROiBwedvevAzHB8kvawWj3PueHs2VSCwtaXvLbzXb5DUiZ+eg9TUu2FOpyajklz8q8LUVeTZs+s0RY3QHsKQxKwzGR9M1Dg0AkHIo5fMV+4pBU4IxUkcxTg8imvLvTBHPrUdFrrUNthzNubJpAM1KkBbluBUuUhGKTktkHL3IBE57U7yH9qcbn0X86abhvQUe8O0Q8h/UUhhcds/Sl+0N6CnC59V/Kj3gtEhII6jFKsjIeD+FWA8cgxUbwEDKnPtRzLZhbsSpMH4zg0+qHSp4puit+dJw7DUu5YooorMsKKKazhBk0xDiQBk9Kgkn7J+dRSSlz7elIiM5wKtRtqyXK+wEknk5NAVm6A1OsKoMsc0NcIOnNPm7C5e5GIHPYCl+zt6ilNyeyim/aH9qPeD3Q8h/Y00oy9VNSC5OeVFOFwp68Ue8FkV6fGyq2WGamaJZBkHHuKgdGQ8/nTTTFZrUkllyNqniogCxwBmm1MsiRp8vLGi1loG71HLAAMuaXEA9PzqBnLnJptFn1Y7osmONh8h5+tQtGydRx60zNTJNxtfp60WaDRjEkMZ46VNJJGyepNQPtDYUnFNAJOKLJ6iu1oLmgc9KmS3PVj+FSZjiGOlJy7DUe5XEbnopp3kv6frUhuF7Amm/af9j9aPe7BaIwxOP4aaVI6giphcjupp4mRuM/nRdroFkVafGVD5bpUzwK3IODVd0ZOopppis0TyzYGFPPtVfkn1JpKnjKRx7urUWsg3YJD3c4H1p2IB6fnUDyM55ptFmx3XQs7Im+6QD9aieJk7ZHqKjqWOYrwRkUWaFoxisUOQafLLv4A4qNiCxIGKckZkPH40WW7DXZDakWJj14HvUoVIsZOWpWbPbFdeDw0sRP+71Z5Wb5lDAUb3vN7L9fkIBgYooor6mMVFKK2R+Z1Kkqk3Obu3qFFFFMgKKKKACj6gYoopSipKz2KhOUJKUXZoikjAYEdD+lIXCnCAfWpqieLklenpXgYzL3T9+nqvyPu8oz+FdKjiHafR9/8mN81/wC9QxVlzjDd6accYzn3pK8ux9OAqzHEqjcw59+1JAoAJJGajll3nAPy1Lu3ZDWmo6SckkLwPWoSSTknmnIhdsCrCokS5bGfWndRDVkCxO3RTUgtz3ala4H8Iz71EZpD3pe8w0RIbY/3v0qNonXqpoE0g/iqVbgHhhj3o95BoV+lTRzkEBuRUhVJVyOvrVd42Q8/nTupaBqiw8ayDKkZ9aqkEHB4p8Umw89Kll2OucjPakrp2DfUIZSTtY/Sp6oVYW4AQAg5FKUew0+5MSFGT0qpJIZD7elLLL5gAHApigM2CcCnGNtWJu46OMufb1qdmWFcADNDSLGmFI9qqkknnmj4g2HPIznk8UgUt0BNSxwFvmbgelSNIkYwPyFPm6ILdWRLAx68U77N/tfpTWuGP3eKb50n96l7waDmgYdOajKleoxUi3DD73NSrKj8Hg+hou1uFkyusjIcg1YSRZVwwGfSo5Iccpz7VDyPrTspBqiSWLYcj7tR1ZjlDrtbrUEihW4IIoTezBrqOUIqbm5PpR5zdsD8KjoGO9OwrkoZZOHAB9RUbDDEdaSgDJxRYBVUscAc1aVEiXJx9TQoWFMk/j61WkkLsT29Kn4h7D3nY8LwKiJJPrT44mc+g9asBUiHOPqad0tgs2VhG56Kad5D+n61KbhR0BNN+0H+7+tK8gsiMwuP4aYQR1qwLn1Wnh45OOD7Gi7W6Cy6FdJXXoeKsK6yrgjn0qKSA5yvT0qIEg+hosnsF2iSWLZyMkVFVqKTeMHrUMsexuOhpp9GDXVCIFClm6dh60vmsOgAH0qOlGO+adhXHhw5w4H1FMYAEgHIpKO9FguPjjLtjt3qd2EQCoOT2pQQseEIJxSAKAMcnufWunC4SeImv5e55mZ5rRwFN3d59F/WwAbRzyx6n+lFFFfTUaMKMFCCPzfF4uri6rq1Xdv8PJBRRRWpzBRRRQAUUUUAFFFFABRRRQA1ow3tULIynnp61YorzsRl1OrrDRn0GX8Q18MuSr78fxXz/wAysCR0NJVkorZyOT6VE0RzxyK8irga1N7X9D63C53gsQtJ8r7S0/4H4kqsiRkrUDyFzz09KTaw6g06NQzfMcAVxuPLuetGamrxeg1UZjwKlFv6tQ8uPlTgetRFmPUk0tWVoiU2/o1RsjJ1FJkjoT+dSJMej8ijVBoMV2Q/KfwqZpUaPkc+lRSbQ3ynimdaLX1C9tAoqVISeW4FS4jQdh9aHJAolYKx6A0vlP8A3TU5nQdCTSfaF9DSu+wWRD5bj+E00gjqKsCdfQ04PG3cfjRzPsFkVafFtD/N0qZ4VIyvBqBkZOop3TCzRLJMQcJ+dQck+9FTKY40DdWotZBuIsDMMninfZ/9qo2ldjyfypuT70WYXRI0DKODmouQfenLIy9DUmUlX5uGFGq3DQIpjna3T1ps23d8vXvUdKAW4AzRZJ3C/QQHFHWp0gA5enlo07gfSjm7By9yuEY/wml8t/7pqYzp70n2hfQ0rsLIhKMOqmm9DVkTp7infu5PQ0cz6oOVFUsxGCSaWNQz4JwKleD+5UJBBwRg0077CatuWXcRLgD6CqzuznJNIST1NTRxqF3v07UWUR3uRqjN0FP+zt6ilac9F4qPzH/vGjVhoK0LLz1+lMBIOelPEzjvmpPkmHHDUXa3CyewRz9m/OiaNcbhwahZSpwaCSepo5dboL6WYAlTkHBoLFupJpyRM/sPWp1iRRkj8TQ3YSRWAJ6A0vluf4TVrcB0H6Uu4Ct6eHr1H7sWcWIzLB4dXqVF6Xu/uRV8p/7ppwhPVjj2qYsSMZpK9bD5Xyu9Z38kfLY/iiU1yYSPL5u1/u1QgAAwBS0UV60YqKtFWR8nUqTqSc5u7fcKKKKokKKKKACiiigAooooAKKKKACiiigAooooAKKKKBADSnDAgqPyoormxMIyh7yud+X1qlOquSTXoxhiXb0p0Vujbyc8DiiivFxUIxUrI+0yyvVm6fNJu/n5DTEhj3Ywef6VXoorzkfRMMVZt41K7u9FFKWw47jpmKKMd6qHk80UUobBIO9FFFWSFFFFAEkbsGA7VZIBGDRRWc9zSOxUdQrkDpTRRRWhA5FDNg1P5KelFFRIqJDKgQ8ZphooqkSw71bRQijHeiilMqJFM7btvaoaKKcdiXuFFFFAgoFFFAyxA5OQe1OkUMhyOgoorN/EWtirS9Vx6UUVqQJU6QqyZJNFFJgiFhhiKVRkiiigCaOJZCxYmkWNQwPXmiiunDxTTujy8xqTg48raJg5V9wA47YppYkdaKK+gwtKEY3UV06HwWY4mtUm1Obau92wpKKK6zywooooGFFFFABRRRQAUUUUAFFFFAH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46316"/>
              </p:ext>
            </p:extLst>
          </p:nvPr>
        </p:nvGraphicFramePr>
        <p:xfrm>
          <a:off x="460374" y="1007746"/>
          <a:ext cx="8000058" cy="5085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091"/>
                <a:gridCol w="1222384"/>
                <a:gridCol w="6062583"/>
              </a:tblGrid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序号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/>
                          <a:ea typeface="宋体"/>
                        </a:rPr>
                        <a:t>章节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教学内容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56256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概述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计算机网络</a:t>
                      </a:r>
                      <a:r>
                        <a:rPr lang="zh-CN" sz="1800" kern="100" dirty="0">
                          <a:effectLst/>
                        </a:rPr>
                        <a:t>定义与分类；计算机网络与</a:t>
                      </a:r>
                      <a:r>
                        <a:rPr lang="en-US" sz="1800" kern="100" dirty="0">
                          <a:effectLst/>
                        </a:rPr>
                        <a:t>Internet</a:t>
                      </a:r>
                      <a:r>
                        <a:rPr lang="zh-CN" sz="1800" kern="100" dirty="0">
                          <a:effectLst/>
                        </a:rPr>
                        <a:t>发展历史；计算机网络体系结构；网络标准化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56256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物理层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物理层</a:t>
                      </a:r>
                      <a:r>
                        <a:rPr lang="zh-CN" sz="1800" kern="100" dirty="0">
                          <a:effectLst/>
                        </a:rPr>
                        <a:t>的基本概念；数据通信的基础知识；传输介质及其特性介绍；信道复用技术；数字传输系统；宽带接入技术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675072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数据链路层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数据链路层</a:t>
                      </a:r>
                      <a:r>
                        <a:rPr lang="zh-CN" sz="1800" kern="100" dirty="0">
                          <a:effectLst/>
                        </a:rPr>
                        <a:t>设计要点；错误检测和纠正；基本数据链路协议；滑动窗口协议；点对点协议</a:t>
                      </a:r>
                      <a:r>
                        <a:rPr lang="en-US" sz="1800" kern="100" dirty="0">
                          <a:effectLst/>
                        </a:rPr>
                        <a:t>PPP</a:t>
                      </a:r>
                      <a:r>
                        <a:rPr lang="zh-CN" sz="1800" kern="100" dirty="0">
                          <a:effectLst/>
                        </a:rPr>
                        <a:t>；介质访问控制协议；以太网原理；局域网互连技术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675072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网络层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网络层</a:t>
                      </a:r>
                      <a:r>
                        <a:rPr lang="zh-CN" sz="1800" kern="100" dirty="0">
                          <a:effectLst/>
                        </a:rPr>
                        <a:t>提供的两种服务；网际协议</a:t>
                      </a:r>
                      <a:r>
                        <a:rPr lang="en-US" sz="1800" kern="100" dirty="0">
                          <a:effectLst/>
                        </a:rPr>
                        <a:t>IP</a:t>
                      </a:r>
                      <a:r>
                        <a:rPr lang="zh-CN" sz="1800" kern="100" dirty="0">
                          <a:effectLst/>
                        </a:rPr>
                        <a:t>；划分子网和构造超网；网际控制报文协议</a:t>
                      </a:r>
                      <a:r>
                        <a:rPr lang="en-US" sz="1800" kern="100" dirty="0">
                          <a:effectLst/>
                        </a:rPr>
                        <a:t>ICMP</a:t>
                      </a:r>
                      <a:r>
                        <a:rPr lang="zh-CN" sz="1800" kern="100" dirty="0">
                          <a:effectLst/>
                        </a:rPr>
                        <a:t>；路由算法及协议；</a:t>
                      </a:r>
                      <a:r>
                        <a:rPr lang="en-US" sz="1800" kern="100" dirty="0">
                          <a:effectLst/>
                        </a:rPr>
                        <a:t>IP </a:t>
                      </a:r>
                      <a:r>
                        <a:rPr lang="zh-CN" sz="1800" kern="100" dirty="0">
                          <a:effectLst/>
                        </a:rPr>
                        <a:t>组播；网络地址转换</a:t>
                      </a:r>
                      <a:r>
                        <a:rPr lang="en-US" sz="1800" kern="100" dirty="0">
                          <a:effectLst/>
                        </a:rPr>
                        <a:t> NAT</a:t>
                      </a:r>
                      <a:r>
                        <a:rPr lang="zh-CN" sz="1800" kern="100" dirty="0">
                          <a:effectLst/>
                        </a:rPr>
                        <a:t>和虚拟专用网</a:t>
                      </a:r>
                      <a:r>
                        <a:rPr lang="en-US" sz="1800" kern="100" dirty="0">
                          <a:effectLst/>
                        </a:rPr>
                        <a:t> VPN 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78758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传输层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传输</a:t>
                      </a:r>
                      <a:r>
                        <a:rPr lang="zh-CN" sz="1800" kern="100" dirty="0">
                          <a:effectLst/>
                        </a:rPr>
                        <a:t>层协议概述；用户数据报协议</a:t>
                      </a:r>
                      <a:r>
                        <a:rPr lang="en-US" sz="1800" kern="100" dirty="0">
                          <a:effectLst/>
                        </a:rPr>
                        <a:t> UDP</a:t>
                      </a:r>
                      <a:r>
                        <a:rPr lang="zh-CN" sz="1800" kern="100" dirty="0">
                          <a:effectLst/>
                        </a:rPr>
                        <a:t>；传输控制协议</a:t>
                      </a:r>
                      <a:r>
                        <a:rPr lang="en-US" sz="1800" kern="100" dirty="0">
                          <a:effectLst/>
                        </a:rPr>
                        <a:t> TCP </a:t>
                      </a:r>
                      <a:r>
                        <a:rPr lang="zh-CN" sz="1800" kern="100" dirty="0">
                          <a:effectLst/>
                        </a:rPr>
                        <a:t>概述；</a:t>
                      </a:r>
                      <a:r>
                        <a:rPr lang="en-US" sz="1800" kern="100" dirty="0">
                          <a:effectLst/>
                        </a:rPr>
                        <a:t>TCP</a:t>
                      </a:r>
                      <a:r>
                        <a:rPr lang="zh-CN" sz="1800" kern="100" dirty="0">
                          <a:effectLst/>
                        </a:rPr>
                        <a:t>报文段的首部格式；</a:t>
                      </a:r>
                      <a:r>
                        <a:rPr lang="en-US" sz="1800" kern="100" dirty="0">
                          <a:effectLst/>
                        </a:rPr>
                        <a:t>TCP</a:t>
                      </a:r>
                      <a:r>
                        <a:rPr lang="zh-CN" sz="1800" kern="100" dirty="0">
                          <a:effectLst/>
                        </a:rPr>
                        <a:t>可靠传输的实现；</a:t>
                      </a:r>
                      <a:r>
                        <a:rPr lang="en-US" sz="1800" kern="100" dirty="0">
                          <a:effectLst/>
                        </a:rPr>
                        <a:t>TCP</a:t>
                      </a:r>
                      <a:r>
                        <a:rPr lang="zh-CN" sz="1800" kern="100" dirty="0">
                          <a:effectLst/>
                        </a:rPr>
                        <a:t>的流量控制；</a:t>
                      </a:r>
                      <a:r>
                        <a:rPr lang="en-US" sz="1800" kern="100" dirty="0">
                          <a:effectLst/>
                        </a:rPr>
                        <a:t>TCP</a:t>
                      </a:r>
                      <a:r>
                        <a:rPr lang="zh-CN" sz="1800" kern="100" dirty="0">
                          <a:effectLst/>
                        </a:rPr>
                        <a:t>的拥塞控制；</a:t>
                      </a:r>
                      <a:r>
                        <a:rPr lang="en-US" sz="1800" kern="100" dirty="0">
                          <a:effectLst/>
                        </a:rPr>
                        <a:t>TCP</a:t>
                      </a:r>
                      <a:r>
                        <a:rPr lang="zh-CN" sz="1800" kern="100" dirty="0">
                          <a:effectLst/>
                        </a:rPr>
                        <a:t>的连接管理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56256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应用层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套</a:t>
                      </a:r>
                      <a:r>
                        <a:rPr lang="zh-CN" sz="1800" kern="100" dirty="0">
                          <a:effectLst/>
                        </a:rPr>
                        <a:t>接字编程接口；域名系统</a:t>
                      </a:r>
                      <a:r>
                        <a:rPr lang="en-US" sz="1800" kern="100" dirty="0">
                          <a:effectLst/>
                        </a:rPr>
                        <a:t> DNS</a:t>
                      </a:r>
                      <a:r>
                        <a:rPr lang="zh-CN" sz="1800" kern="100" dirty="0">
                          <a:effectLst/>
                        </a:rPr>
                        <a:t>；文件传送协议；万维网</a:t>
                      </a:r>
                      <a:r>
                        <a:rPr lang="en-US" sz="1800" kern="100" dirty="0">
                          <a:effectLst/>
                        </a:rPr>
                        <a:t>WWW</a:t>
                      </a:r>
                      <a:r>
                        <a:rPr lang="zh-CN" sz="1800" kern="100" dirty="0">
                          <a:effectLst/>
                        </a:rPr>
                        <a:t>原理；电子邮件原理介绍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337537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smtClean="0">
                          <a:effectLst/>
                        </a:rPr>
                        <a:t>IPv6</a:t>
                      </a:r>
                      <a:r>
                        <a:rPr lang="zh-CN" altLang="zh-CN" sz="1800" kern="100" dirty="0" smtClean="0">
                          <a:effectLst/>
                        </a:rPr>
                        <a:t>协议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概述</a:t>
                      </a:r>
                      <a:r>
                        <a:rPr lang="zh-CN" sz="1800" kern="100" dirty="0">
                          <a:effectLst/>
                        </a:rPr>
                        <a:t>；</a:t>
                      </a:r>
                      <a:r>
                        <a:rPr lang="en-US" sz="1800" kern="100" dirty="0">
                          <a:effectLst/>
                        </a:rPr>
                        <a:t>IPv6</a:t>
                      </a:r>
                      <a:r>
                        <a:rPr lang="zh-CN" sz="1800" kern="100" dirty="0">
                          <a:effectLst/>
                        </a:rPr>
                        <a:t>地址；</a:t>
                      </a:r>
                      <a:r>
                        <a:rPr lang="en-US" sz="1800" kern="100" dirty="0">
                          <a:effectLst/>
                        </a:rPr>
                        <a:t>IPv6</a:t>
                      </a:r>
                      <a:r>
                        <a:rPr lang="zh-CN" sz="1800" kern="100" dirty="0">
                          <a:effectLst/>
                        </a:rPr>
                        <a:t>首部；</a:t>
                      </a:r>
                      <a:r>
                        <a:rPr lang="en-US" sz="1800" kern="100" dirty="0">
                          <a:effectLst/>
                        </a:rPr>
                        <a:t>IPv4</a:t>
                      </a:r>
                      <a:r>
                        <a:rPr lang="zh-CN" sz="1800" kern="100" dirty="0">
                          <a:effectLst/>
                        </a:rPr>
                        <a:t>向</a:t>
                      </a:r>
                      <a:r>
                        <a:rPr lang="en-US" sz="1800" kern="100" dirty="0">
                          <a:effectLst/>
                        </a:rPr>
                        <a:t>IPv6</a:t>
                      </a:r>
                      <a:r>
                        <a:rPr lang="zh-CN" sz="1800" kern="100" dirty="0">
                          <a:effectLst/>
                        </a:rPr>
                        <a:t>过渡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  <a:tr h="562561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</a:t>
                      </a:r>
                      <a:endParaRPr lang="zh-CN" sz="1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 smtClean="0">
                          <a:effectLst/>
                        </a:rPr>
                        <a:t>无线局域网</a:t>
                      </a:r>
                    </a:p>
                  </a:txBody>
                  <a:tcPr marL="37031" marR="3703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概述</a:t>
                      </a:r>
                      <a:r>
                        <a:rPr lang="zh-CN" sz="1800" kern="100" dirty="0">
                          <a:effectLst/>
                        </a:rPr>
                        <a:t>；</a:t>
                      </a:r>
                      <a:r>
                        <a:rPr lang="en-US" sz="1800" kern="100" dirty="0">
                          <a:effectLst/>
                        </a:rPr>
                        <a:t>802.11</a:t>
                      </a:r>
                      <a:r>
                        <a:rPr lang="zh-CN" sz="1800" kern="100" dirty="0">
                          <a:effectLst/>
                        </a:rPr>
                        <a:t>无线局域网的物理层；</a:t>
                      </a:r>
                      <a:r>
                        <a:rPr lang="en-US" sz="1800" kern="100" dirty="0">
                          <a:effectLst/>
                        </a:rPr>
                        <a:t>802.11</a:t>
                      </a:r>
                      <a:r>
                        <a:rPr lang="zh-CN" sz="1800" kern="100" dirty="0">
                          <a:effectLst/>
                        </a:rPr>
                        <a:t>无线局域网的</a:t>
                      </a:r>
                      <a:r>
                        <a:rPr lang="en-US" sz="1800" kern="100" dirty="0">
                          <a:effectLst/>
                        </a:rPr>
                        <a:t>MAC</a:t>
                      </a:r>
                      <a:r>
                        <a:rPr lang="zh-CN" sz="1800" kern="100" dirty="0">
                          <a:effectLst/>
                        </a:rPr>
                        <a:t>层；</a:t>
                      </a:r>
                      <a:r>
                        <a:rPr lang="en-US" sz="1800" kern="100" dirty="0">
                          <a:effectLst/>
                        </a:rPr>
                        <a:t>802.11</a:t>
                      </a:r>
                      <a:r>
                        <a:rPr lang="zh-CN" sz="1800" kern="100" dirty="0">
                          <a:effectLst/>
                        </a:rPr>
                        <a:t>无线局域网的安全性</a:t>
                      </a:r>
                      <a:endParaRPr lang="zh-CN" sz="1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7031" marR="37031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9425" y="616530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依据：</a:t>
            </a:r>
            <a:r>
              <a:rPr lang="zh-CN" altLang="zh-CN" sz="1200" dirty="0" smtClean="0"/>
              <a:t>《计算机网络》</a:t>
            </a:r>
            <a:r>
              <a:rPr lang="zh-CN" altLang="zh-CN" sz="1200" dirty="0"/>
              <a:t>课程教学大纲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14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计算机网络怎么学？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BDAAgGBgcGBQgHBwcJCQgKDBQNDAsLDBkSEw8UHRofHh0aHBwgJC4nICIsIxwcKDcpLDAxNDQ0Hyc5PTgyPC4zNDL/2wBDAQkJCQwLDBgNDRgyIRwhMjIyMjIyMjIyMjIyMjIyMjIyMjIyMjIyMjIyMjIyMjIyMjIyMjIyMjIyMjIyMjIyMjL/wAARCAH0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oooroOIKKKKACiiigAopQCTgAk1bisGYAu20eneufEYqlh1eo7HXhMDXxcuWjG/5FQAnoM1KtpM4yEOPfitKO3jiOVQA+tS14VfPpXtRjp5n0+F4Xja+Inr2X+bX6Geunvn53A+nNTpZRKMMu4+tWaK8yrmWKq7zt6aHtUMnwVFWjTT9dfzIlgiUYEa/iKcI0HRFH4U+iuSVWpLdtndGhThblil8hMe1FLRWZqJS0UUAFFFFABRRRQAUUUZoAKKM0UAFFFFABRRRQAUUUUAFFFFABRRRQAUUUUAFFFFABRRRQAUUUUAFJS0UAFGKKKAEKg9QDTfJj/55p/3zT6KqM5R2diJU4S+JXITawn/lmPwqB9PU52MR9au0V008diKb92bOSrlmEqq06a+635GW1jMOgVvoaheKRD8yEfhW1SMoYEEAg9jXo0c9rJ/vEmvuPHr8MYaS/dScX96/zMOitKSxjblPlNUpYHiOGHHqK9zDZjQxDtF2fZnzWNyfFYRc01ePdbf5kVFFFd55YUUUUAFFFFABRRRQAUUUUAFFFFABUsMDzNwOO5qSC0aUbmOE/U1pAADAGB6V4uYZtGj+7pay/I+kynIZYj97iLqPRd/8kRwwJCPlHPqaloor5apUlUlzTd2fb0qMKUVCmrJBRSZorM0FopM0ZpgLRRmkoAWikpaAFoptFIBaKKKYBUsFtPcttgieQ/7IzW1onhmbUMT3O6K2IypHV/pXcWtpDZ26QwIFRR2GM+5rKdRR0R5eLzOFF8sNWcLB4T1SfBZEiB/vt/hWhH4Kfb+8uFz/ALJ4/lXY0Vk6sjyZ5riZbNI4yTwVNg+XcJntuJ/wrPufCuqW4yIllH/TNs/pXodFCqyHDNcTHezPJZoZbeQxzRsjjswxUea9Wu7G3voTHPErAjGSoJH0rhtY8M3GnI1xC3m24PP95R71rGopbnrYTM6dZ8s9GYeaM03NLmtT0xc0UlGaADNFFFABRmp7Kznv7lbe3Tc7fkB6mu50fwzBpr+dKwmmx3XhfpUSmo7nHisbSw697V9jjrTRtQvQDDbOVP8AE3ArXg8GXjHM0sSD0DEn+VdwBgYHA9BRWDqy6Hi1M3ry+FJHJDwUuObg5+v/ANaqs/gu6XJgmiYdgxOf5V29FL2sjGOZ4lO/MeZ3ehalZjMtsxX1T5h+lZ3Q4IwRXrtYes+G7fUt00WIrjHBAADH3rSNXud+Hzi7tWVvNHn2aSpbm2mtLhoZ0KOpwQairc9xNSV0LSUlGaBi0UUmaAFzRSZooAWlpuaKAHUlFJmgBaQgEYPI9KWihOwNXKM9l1aIf8BqkQQcEYNbVQXNsJhlcBx39a9/L83lFqnXd137Hy2bZBGadbDK0u3R+nYy6Kc6NG5Vhgim19NGSklKLumfFzhKEnGSs0FFFFMkKKKKACiiigAqzaW/msWYfIP1qOCEzSAdu5rWAAAA6CvFzbMPYx9lT+J/gfR5DlP1iX1ir8Kei7/8BAFCgADAHailpK+TbufeJWCiiigYUUUUAFFFFABRRRQAUUUUAFFFFABV7R7H+0dThtznYTlyPQVRrtPBMAFpc3BAJMgQH0wP/r1E5csbnJjqzo0JTW51KRpFGqIoVVGAB2FOoqvfXkVhaSXEx+VBnHc+1cm58ek5Oy3ZLLNHBGZJZFRB1ZjgVkz+J9MhbCziT/drhNQ1G41K5eWZ2wTlUJyFHtVSuhUV1Pfo5NG16stfI9Fg8UaZKwDTeX/vVqw3ENwu6GVJF9UYGvPrTwvqV5bLcIsaIwyodsEj8qohr3SbshTJBOvXn/ORS9lF/CzKWW0KjcaM9V03PVKa6JKhR1DKwwQe9YmheIYdSiWGYiO6HBBP3/cVu1i007M8irSnSnyzVmcD4m0NNNkSe2VhBJwV67TXPV63PClxA8MgBR1KkGvLL61exvZrZ/vRtj610Up8ysz6LK8W60HTnuvxK9FFFanrBUkML3EyRRqWdyAAKjrtPBun7IJL5wMyfKnHYdf8+1TKXKrnLi8QsPSczZ0nR7fS7ZVRQZcfPIRyT/hWlRUN1dw2Vs087hI16muO7bPkJSnVnd6tk1Z11ren2gO+6jLD+FTk1xmteIp9RmaOBnitvu7c/e9zUWneHL/UoTNEqJH2aQkbvpgVsqSSvJnqU8sjCCqYiXL5HU/8Jdp+7GHx61pWmsWF7tENzGXP8BODXm9/YT6bcmC4QBxyMHII9qr5xyKr2MXsdbymhUjenJ/mevUVyPhXXGkY2N1IzN96N2Oc+1ddWEouLszxMRh5UKjhI5zxdpsc+n/a0XEsPJIHVT1zXCV6zcxCe1liI++hX8xXld1D9nu5oDyY5GT8jit6Mrqx7eT1nKm6b6fkRYpKWkrY9kKKKKBhRRRQAUUUtACUUtFACUtJRQIWikpaAIJ7dZhnowHBrLIKkgjBFbVVbuDepdQNw6+9e3lWYOlL2NT4Xt5f8A+az3KVXi8RSXvLdd/+CZ1FFFfVnwoUUUUAFKAScDrSVcsogxZyOnSufF4hYek6j6HZgMHLGYiNFO1/yLUEQhiCjr1NS0lFfC1KkqknKT1Z+n0qUaUFTgrJC0UlFZmouaKSigBc0UlFAC0ZpKKAFopKKAFopKKAFopKKAFrvfBmP7Ef/rs38hXA12fgm7QQT2jMA+/eq+vHP8qzqr3TzM2i3hnbo0dbXLeNnkW0t1UkIzHdjvXU1Wv7KHULR7eZcqwwD3B9a54O0rnzuFqqlWjUktEeU0d617jwxqkEhVbcyLnhkIOa1dB8LSi48/UYgEUfKmep966nOKV7n1NTHUIU+fmTOssl2WMC4xiNePwrh/GIH9tDHeMZrv8AoPavMddvhf6tLKpyoOxT6gVhRV5XPFylOeIc/L8ylBPJbTxzxNtkjYMD6V6lp92L6whuQMeYoJHoe9eUV23gm6aS1uLdj8sW0qPrnNaVo+7c783oKVL2nWP5M6quJ8Z2Hl3SXq9JAEYe4zz+WK7asDxggbQy2OVkU1jTdpI8fL6jhiI266Hn9GaSius+vJYY/PuI4h1dgv5mvUtPtRZafBbL/wAs0AJ9T3/WvOdBQSa5ZqenmA16fWFZ7I+fzqo+aNPpuFcR4w1My3K2Mbfu4/mfB6t/9au2JABJ6DmvI5pWmmeVjlnYsfxqaMbu5llFBTquo/s/qNr1HRQBo1pjp5Yry2vQvCd8LrSRFn54MIR7dv61pWXunbnMG6KkujMbxuuL62bHBjIz+NcvXp2saRDq1r5cmRImTGw7H/CuHk8M6tHJs+yl+fvKQRRTmuWw8txlL2KhJ2a7lCyeRL2Exkht4xj616uOgrl/DnhuSymN1fIvmDiNM5x711NZ1ZJvQ83NMRCtUShrbqFeXaxga1fY/wCe7/zr0q8nW1spp2IARCcmvK7mY3F3NOesjs5/E5qqC3Z0ZLB80p9COikorc+hFopKKAFopKKAFopKKAFopKKAFopKKAFozSUUALmikopiM+8hEb7x91v51VrXkjEkZUjNZJBBII5FfX5Ri/bUuSW8fyPz/iDL/q1f2sPhn+D6/wCYlFFFeseAKBkgetasEflQqncdaz7Vd1wgPTrWpXzee13zRorbc+y4Xwq5Z4h77L8G/wBAooor54+uCiiigAooooAKKKKACiiigAooooAKKKKACiiigAqxYXj2F9FcpyY2yR6j0qvRSJlFSTi9mer2V7Df2yTwNlWGcHqKs15VYaldabL5ltKVJ6qeQfqK6iw8aRuoW+iCMP4o8kH8K5pUWtj5nE5VVptun7y/E62isJvFulKpIlcn02GsPUPGVzKClmixL/fPLf8A1qlU5M56WX4io7ctvXQ2vEmuRWFtJaxsTcyLgAZ+UHjOa8+p8ssk8jSSuXdjksT1pldMIKKsfSYPCRw1PlW73Cux8DwsFvJT91tgH/j1cdgk4HU16fodkLDSYIiuHK7nz1yeams7Rsc2b1VGhydZf8OaNYPi9guguPWRRW9XI+NbwBIbMEbsiQj25FYU1eSPDwEHPEQt3ucbRRRXYfYmn4fYLr1mT/fxXpteS2c32e9hmzjY4Y/nXqttMtxbRTqcrIgYfiK5q61TPnc6g/aRn0tYkddyMvqMV5CylHKt1Bwa9frzvxTpq2GpeZGpEU2Wz/tZ5ooNXsLJqqjUlTfX9DDrV0DVRpOoiR8mFxtfHb3rKoroaurM9+rTjUg4S2Z63BPHcwJNE26NxlT7VLXmGna5faXkQSAxnqjjIrqLPxnayIPtUZibvsywrmlSktj5nEZXWptuC5l+J09Fc9N4w01EzEXdvQriue1DxZf3gaOLbBEeMJ1I+tKNKTIo5biKj+Gy8y/4r1yKeM6fbEnDfvW6dOwrkqOp5OaK6YxUVZH0uGw8cPTUIhRRRVHQFFFFABRRRQAUUUUAFFFFABRRRQAUUUUAFFFFABWfexFZfM7N/OtCoLxd1ux9Oa78srujiY9no/meTnWFWIwc11jqvl/wLmZRRRX2x+alywX53f0GKvVt6H4Qe90qC8W5RPOG7G3J64rS/wCEHl/5/U/75NfC5liY1cVN32dvu0P0DKcThcNhIU3LXd77vU5Kiut/4QeX/n9T/vk0n/CDy/8AP6n/AHya4PaQ7npf2lhf5vzOTorrP+EHl/5/U/75NL/wg8v/AD+J/wB8mj2kO4f2lhf5vzOSorrf+EHl/wCf1P8Avg0n/CDy/wDP6n/fJp+0h3D+0sL/ADfmcnRXWf8ACDy/8/if98mj/hB5f+fxP++TS9pDuH9pYX+b8zk6K63/AIQeX/n9T/vg0n/CDy/8/qf98Gj2kO4f2lhf5vzOTorrf+EHl/5/U/74NH/CDy/8/qf98U/aQ7h/aWF/m/M5Kiut/wCEHl/5/U/74NJ/wg8v/P6n/fBpe0h3D+0sL/N+ZydFdb/wg8v/AD+p/wB8mk/4QeX/AJ/U/wC+aPaQ7h/aWF/m/M5Oius/4QeX/n9T/vg0v/CDy/8AP6n/AHwaPaQ7h/aWF/m/M5Kiut/4QeX/AJ/U/wC+TSf8IPL/AM/qf98mn7SHcP7Swv8AN+ZydFdZ/wAIPL/z+p/3yaX/AIQeX/n9T/vg0vaQ7h/aWF/m/M5KlVS7BVBYnoAM118fgfkebe8d9qVs6f4b0/T5BKkbSSjo8hzj6DpSdWK2MaubYeC93VmL4b8NuHjvrxdu0ho42HP1NdjRRXPKTk7s+exGIniJ88xGZUUsxwAMk15drN6NQ1We4UnYWwufQcCum8V660H+gWrAMy/vWHOAe1cXW9GFtWe3lGEcE60uu3oFFGaStj2ha73wfqCz6b9lLfvICeD/AHTXBVb03Up9MuhPA3sy9mHpUThzKxx47DfWKLit+h6rVHVtNj1Wxa3chTnKtj7pqayu4760juIjlXGfp7VYrj1TPkk5U53WjR5ZqOlXWmXDRzxnaOjj7pH1qlXrVzawXkJhuIlkjPUGueufBVlISbeaWL2PzCumNZP4j38Nm8HG1bR/gcNRXXf8IO3a9H/fFH/CDv8A8/q/98VXtYdzr/tLC/zfgzkaK67/AIQd/wDn9X/vij/hB3/5/V/74o9rDuH9pYX+b8GcjRXXf8IO/wDz+r/3xR/wg7/8/q/98Ue1h3D+0sL/ADfgzkaK67/hB3/5/V/74o/4Qd/+f1f++KPaw7h/aWF/m/BnI0V13/CDv/z+r/3xR/wg7/8AP6v/AHxR7WHcP7Swv834M5Giuu/4Qd/+f1f++KP+EHf/AJ/V/wC+KPaw7h/aWF/m/BnI0V13/CDv/wA/q/8AfFH/AAg7/wDP6v8A3xR7WHcP7Swv834M5Giuu/4Qd/8An9X/AL4o/wCEHf8A5/V/74o9rDuH9pYX+b8GcjRXXf8ACDv/AM/q/wDfFH/CDv8A8/q/98Ue1h3D+0sL/N+DORorrv8AhB3/AOf1f++KP+EHf/n9X/vij2sO4f2lhf5vwZyNFdd/wg7/APP6v/fFH/CDv/z+r/3xR7WHcP7Swv8AN+DORpsi7o2X1BFdh/wg7/8AP6v/AHxR/wAIO/8Az+r/AN8U41oxaaYpZhhJRcXLfyZ5viitLW9LbR9Uls2kEhUBtwGOozRX6JRqKrTjUjs1c/MakeSbj2PVtAgW30CwjQkjyVbn3GT/ADrSrmtO8UaVb6ZawvM4eOFFP7s9QAKs/wDCW6P/AM93/wC/bf4V+a1lKVSUrbtn1McFiErcj+43KKw/+Et0f/nu/wD37aj/AIS3R/8Anu//AH7as+SXYf1TEfyP7jcorD/4S3R/+e7/APftv8KP+Et0f/nu/wD37ajkl2D6piP5H9zNyisP/hLdH/57v/37b/Cj/hLdH/57v/37b/Cjkl2H9TxH8j+5m5RWH/wluj/893/79t/hR/wluj/893/79t/hRyS7C+qYj+R/czcorD/4S3R/+e7/APftv8KP+Et0f/nu/wD37b/Cjkl2D6piP5H9xuUVh/8ACW6P/wA93/79t/hR/wAJbo//AD3f/v23+FHJLsH1TEfyP7mblFYf/CW6P/z3f/v21H/CW6P/AM93/wC/bf4UckuwfVMR/I/uNyisP/hLdH/57v8A9+2/wo/4S3R/+e7/APftv8KOSXYf1PEfyP7mblFYf/CW6P8A893/AO/bf4Uf8Jbo/wDz3f8A79t/hRyS7C+qYj+R/cblFYf/AAluj/8APd/+/bUf8Jbo/wDz3f8A79t/hRyS7B9UxH8j+43KKw/+Et0f/nu//ftv8KP+Et0f/nu//ftv8KOSXYPqmI/kf3G5RWC3jDSV6SSt9Iz/AFqhc+OIQMW1q7H1kOP5U1Tm+hccBiZbQf5HWMwVSzEBRySe1cnr3iqMRNbadJmQnDSAcAexrntS1691Q4lYLH2RRxWXW0KNtZHrYTKVBqdbV9ug4ksSWOSeppKSitz2xaKKSkMWikpaYGhpOsXGlXCtG5MWfnjPQ/h616Hp+rWeppm2lBYdUPDD8K8rqSGeS3lWWFyjryCKznTUtTzsZl0MR7y0l/W569RXB2fjS8hVVuYkmA43D5T/AIVrxeNdPf8A1kU6H2ANc7pSXQ8GpluJg/hv6HS0VhDxfpB/5ayD/tmaP+Eu0j/nrJ/37NTyS7GX1PEfyP7jdorC/wCEv0j/AJ6yf9+zR/wl2kf89ZP+/Zo5Jdg+p4j+R/cbtFYX/CX6R/z1k/79mj/hLtI/56yf9+zRyS7B9TxH8j+43aKwv+Ev0j/nrJ/37NH/AAl2kf8APWT/AL9mjkl2D6niP5H9xu0Vhf8ACXaR/wA9ZP8Av2aP+Eu0j/nrJ/37NHJLsH1PEfyP7jdorC/4S7SP+esn/fs0f8JdpH/PWT/v2aOSXYPqeI/kf3G7RWF/wl2kf89ZP+/Zo/4S7SP+esn/AH7NHJLsH1PEfyP7jdorC/4S7SP+esn/AH7NH/CX6R/z1k/79mjkl2D6niP5H9xu0Vhf8JdpH/PWT/v2aP8AhLtI/wCesn/fs0ckuwfU8R/I/uN2isL/AIS7SP8AnrJ/37NH/CXaR/z1k/79mjkl2D6niP5H9xu0Vhf8JdpH/PWT/v2aP+Ev0j/nrJ/37NHJLsH1PEfyP7jdorC/4S7SP+esn/fs0f8ACX6R/wA9ZP8Av2aOSXYPqeI/kf3HKeObOP8A4SASbmzJCrH65I/pRTfFGpWmp6nHNbyMUWEIcoeuWP8AWivscDjqcMPCEpWaXmefUyjGzm5Rp6fIx6KD1NJXzh+iC5ozSUUALmjNJRQAtGaSigAzS5pKKAClzSUUAGaKKKAFzRSUUALRmkooAWjNJRQAuaTNFFAC5ozSUUALmkoooAXNGaSigBaM0lFAC0ZpKKAClpKKAFopKKAFozSUUALRmkooAXNGaSigBc0ZpKKAFzRmkooAXNGaSigBc0ZpKKAFozSUUALmjNJRQAuaM0lFAC5ozSUUALmjNJRQAtFJRQAo+gopR0opXEN70UmaKZQtFJRQAtFJRQAtFJRmgBaKSigBaKSnIrSOFRSzE4AA5NFhPQSius0v4f6pehJLlktIm5+cZbH0rs7HwHottGPOg+0P3ZiQPyzXoUcsr1dbWXmeTic6wlB2vzPy/wA9jyCivb/+EV0ILj+zLfH+7VK88C6HcxMI7YQuejITwfpmuiWTVktGjkjxHh27OLX3HjtFdlqnw71G1LPZSpdRgE4+630xnn864+aKSCVopUZJFOGVhgivNrYarRdpqx7OHxdDEK9KV/67DaKSisbHSLRSUUALW94Z8NP4ie4UTeSIlB3bcgk9qwK9e8Baa9j4eEkqbJZ5C5BHOBwP5V3Zfh1XrWktOp5eb4uWFwzlB2k3ZHCaj4K1mxdvLtXuYh/HEM5/Dr+lYMsE0LbZYnjPo6kfzr6CxUNxZ290my4hjlX0dQa9Srk0HrTlY8OhxHVirVYJ+mh8/wBFexah4G0W8ViluIJSOGjzgH1xmuRvPhtqUO5rW5huAOgOUY/0/WvOrZXiKeyv6Hr4fPMJV0k+V+f+ZxdFal54b1ixP7+wmA/vKu4fpWWQVJBBBHUGuGVOUHaSserTqwqK8Gn6BRSUVBoLRSUUALRSUUALRSUUALRSZooAWikooAWikooAWikooAWikooAWikozQAtFJRQAtFJRmgBaKSigBaKSigBaKSigBaKSigBwOBRTaKLCsFFFFAwooooAKKKKACiiigAooooAkt4JLq5jgiXdJIwVR7mvWvCfhKLRIhPc4e9dfmIPCD0H+Nc/wDDnRg9xLqc8Z+T5IcjjJ6mvSsCvosrwcVFVprXofIZ7mUnN4am9Fv5+Qm0UtFFe0fMhRRRQAm0Vz3ibwtba7bFl/d3a5KSdj7H24roqMZrOpTjUi4TV0a0a06M1UpuzR8/XlnPYXcltcpslTquc1BXpfxI0hHs4tUjj/eRsI5CO6noT+PH415pXyOLw7w9Vw6dD9Dy/GLF0FV69fUKKKK5jtL+i2B1PWLWz7SSDd9O9e7xqEQKOg6V5v8ADjSWa5n1OWM7VTZCx6EknJ/DH616SOlfTZTR5KPO/tfkfEcQYn2uJVNbR/N7/oLRRRXqnghSYpaKAE2iuS8cWmmRaLPeXFsGuDhImBIw3Y8V1pNeR+Otbk1DWZLRJM2tuQoUdC3c/rj8K4Mxqxp0HdXvoj1cnw862KXK7Jav07fM5Siiivkj9ACiijGelMAoq/baHql3jyNPuXB6HyyAfxPFa1t4D12cjfbLEO5dxW0MPVn8MW/kc1TGYen8c0vmc1RXodr8MgyBrrUGRu6pGD+ua04fhvosZzJLdy+xkAH6CuqOVYmXS3zOCpn2ChopN+iPKaK9kj8DeH4v+XIt/vyMf61cj8L6HGPl0y3+pTNbxyas95I5ZcSYZfDFv7v8zw+ivek0XS0+7p9sP+2YqUadZL0s7cf9sxWiyWXWf4GT4lh0pv7zwHB9DSV9AfYbT/n1g/79ikbTrFhzZ25/7Zin/Ysv5/wF/rNH/n3+P/APAKK94fQtKkGH0+2P/bMVSm8I6DMPm02Ff9wFf5VEsmqdJI0jxLR+1B/geKUV61cfDvQ5s+WtxB/uSZ/9CBrE1H4aSRx7tPvDM39yVQv6/wD1q555XiYK9r+h2Us9wdR2ba9UcBRWxe+F9ZsCfOsJSo/ijG4fpWOQQcEYNcE6coO0lY9SnWp1VeEk15BRRRUGgUUUUAFFFFABRRRQAUUUUAFFFFABRRRQAlGaSimA7NGaSigAzS5ptFAC5pc0lJQAuaXNNpaAPdvD9sLTQLCEDGIVJ+pGT/OtOqmmOJNLs3HRoUI/75FW6+4ppKCS7H5dWblUk3vdhRRRVmYUUUUAFFFFAFXULZLyxmgkUMrr0P5ivA5FMcroeqkg/hX0HKdsbk9ApNfP12wa8nYdDIx/WvBzpL3H6n1fDMn+8j00/Uip8SNNKkSDLuwVR6k0yux8AaCmpaib6YEx2rKyjHDN2/Lg15FCi61RQj1PosXiI4ajKrLoek6NYDTNJtrMYzEgDEdz3q/SAYpa+0jFRSiuh+aTm5ycpbsKKKKZIUUUUAYXinXItD0xpWBMsoKRKP72Ov0rxYCSeXAy8jn8Sa9w1Xw7Ya1PHLfo8wjGFj3lVHvxU1romm2QAtrG3jx3CDP515WMwNXFVLtpRWx72XZpQwNFqMW5vft5Hk1n4L168wVsjEp/imYKK3bT4Y3bAG7v4o/VYlLfqcV6WBilqqeU4ePxXZNXiDFz+G0fRf5nLab4E0ix5ljN03Yyjp+Vb9tp9pZri2tYYR/sIBVqiu6nQp0/gikeVWxVas71JNgOlFFFamAUUUUAFFGaTIoAWijNGaACijNJmgBaKTNLQAUUUUAFZeqaBp2rROtzaxlz0kCjcD65rUoqZQjNWkrouFSdOXNB2Z5Zq3w5v7UeZp0ouk7ox2uP6GuNmikgmeGVCkiHaynqDX0KeRWDrPhPTNZR2mhEdwRxPHww+vr+NePicpjJXo6PsfRYHiCcXy4nVd1v8zxTNLmtTXvD93oN35U6lo2+5KB8rf8A16ya8GdOVOTjJWaPrKVWFWCnB3THZpM0ZpKg0HZpM0maM0AOpM0Zo7UALRTaWgBc0U2igAopKKAFopKM0ALRSZooAWikooAWikozQB7B4E1iPUdEjtcnzrQBGyeo7H+ldXXh/hbXToGsLcMN0DjZKB12+o+le0WV5Df2sVzbvvilXcpxjivq8uxKq0lF7o+CznAvD4hzS92Wvz6osUUUV6B44UUUUAFFFRzzJBE0sh2ogLMfQChuwJX2MPxjqw0nQJXVsTSkJGAevPP6ZrxWuj8YeJB4gv08lStrCMJuHJPc1zdfKZjiFWq+7sj7/JsE8Lh/fVpS1f6EkUTzyrFEhd2OFUDkmvbvC+l/2RoNtbMoEu3fJjux5/8ArfhXC/DrRftWpNqco/dW/wAqD1c/4CvUgMV6WU4blj7Z9dvQ8XiHG881ho7LV+otFFFeyfNBRRRQAUUUUAFFFFABRRRQAUUjHaM1iar4s0nR38u5uCZMZCRoWP59KidSMFebsjSlSqVZctOLb8jcpM153e/E/wC8tjYfRpW/oK5rUfGmtajGY5J0jjPVY0Az+dcFXNaEPh1PXoZBi6nxJRXn/wAA9fudUsbPP2m7hix1DOAfyrEuvHmg2wOLlpj6RoTXjjOzsWZiSe5pua8+ec1H8EUj16XDdFfxJt+mn+Z6dc/E+zUkW2nTSe7uE/oawLv4h6xMx+zlIFPbAYj8cVyGaM1yVMxxE/tW9ND0KWT4KlqoX9dTdl8Ya9KedSlX2XAqs3iLWGPzalc/99msuiuZ16r3k/vOyOFoR2gvuRpDX9WByNRuf+/hqePxVrkX3NSnx6E5rGozQq1RbSf3jeGoveC+5HYaf8Q9Vt5QbwLdRj+HhD+eDXXad8QtHvTtn32j/wDTTkfmK8hzRXXRzLEU+t15nn4jJcJW15eV+Wn4bH0PDPFcRLLC6yRsMhlOQakrxHw/4pvtAkCxESWxbLxMOv0PavXtI1e11myW6tWJU4BUjBU+hr3sJjoYhWWj7HyeY5XVwbu9Y9/8zQooFFdp5gUEZoooAqX+n2uo2rW93EssTdQa8b8S+H59B1Fo2G63cloXA4Iz0+or2/FZ2s6VBrGnTWcw4dflYdVPUH8wK4cbg44iGnxI9TK8ylg6lnrB7r9Twaip720ksL2a1lAEkTlWx7VXr5Rpp2Z+gRaklJbMWikoqRi0UmaKAFopKM0ALRSZooAKKM0UxhRSUuaACijNJmgBaKKKACijNGaACuh8OeLLzQZBED5lozDdGwzjnkrzwa57NJmtKVWdKXNB2ZjWoU68HCorpnuul+I9M1ZF+zXaGRv+WTHDj8K1h0r51BIORwa2dN8VavpeRBdM4/uykuB+BNe1RzhbVY/cfM4jhp70J/J/5/8AAPcqD0ryMfEfWwMEW5Pr5dZmo+L9Z1KPZNcmNfSHKfyNbyzegl7qbOSHDuKbtJpI9c1HXNO0pSby7jjYDOzOWP4V5h4m8ZXetNJbQMYrHPCgYZx/tc1y7MWYsxJY9STSV5mKzKpWXKtEe7gcko4WXPJ80vPp6IKsWNlNqN7DaW67pZWAFV816v4E8N/2dp639yg+0z/Mo/uJ2/OsMHhniKnL06nVmONjg6Dn1eiXmdTp1hDptlDa26hUjUKPf3NW6KK+uSUVZH51KTk3KW7CiiimIKKKKACijIozmgAooooAQ9K5DxJ4k1qwZo9P0mYqAczPEXH1GDx+NdhQayrU5TjaMrG+HqwpT5pwUl2Z4VqHiTWNRyt1fTEZ+4DtH5Csokkkkkk9zXvWo6RY6nEY7q3jfP8AFtG4fQ15d410LTdCuII7N5fMlBZkY5CjtXz2MwFWmnUlLmR9jlmbYevJUYU+V9lt+hytFGaM15Z7wUUUUAFFFGaACiiigAopKWgAoozSZoAWug8I68dD1YNJIRaSjbMAM/Q1z2aM1pSqSpzU47oxr0IV6bpz2Z9EwyLLEsiMGVhlSO4NPrmPAmofbvDECH79uTEfoOn6V09fZUaiqU1NdT81xFF0asqT6OwUUUVoYhRiiigDzr4j6NGsUeqQRAOX2zMO+Rwf0rzmvc/E1p9t8OX8OOfKLD6jn+leGV8zm1FQrcy6n3HD+IdXDckt4u3y6BRSUua8s94KKKKACikzRmgBaKKKAEooooAKKKKACiiigAooooAKKKKAFAJOAM0lejfD/wANPGX1S9hXbJHtgVxng9W/pU3irwIbuX7ZpEccbYO+HpuPqO34V6Cy6q6PtV9x5Es6w8cS6EnouvS/Y8zoqSaCW2maGaNo5FOGVhgio64Gmtz1001dBRRRSAKKK3/C/hu41zUEJjK2aENLIRwR6D1JrSlTlUkoxWrMq9aFGDqVHZI0fA3hmPV7l7y9jZrWLhVPAdv/AK1etooRAqgBQMADtUNtawWsCw28axxr0VRgCp6+swmGjh6fKt+rPz3MMdPGVnN7dF2Ciiiuo4AooqG6uobOBpriRY4l6sxwBSbSV2NJt2RLkVmarr+m6RCWurqNWx8se7LN+A5rzLxB421DULyeOyuHgs84ULwxHrnrzXKszOxLMST1JPNeNXzeMW40lfzPpsJw5OSUq8reS3PQ28eajq2qRWGk26RCVwgkZd7AH+LHTgc16JChjiVSxcgAFj1J9a4r4d6J9l01tRnjUS3BzHkchB3/ABruAMV24JVXD2lV3b/A8vNHQjV9jh42UdL92LRRRXaeYFFFITgZoAr393FY2Ut1MwWOJSxJOOleIeINXk1vV5rx+EJ2xr/dUdK6bx94oi1Bk02ykJijYmZgeGI6D8Oa4WvnMzxftJezg9F+Z9rkWXewh7eovel+C/4IUUUV5B9CFFFFABRRRQAUUUUAFFFFABRRRQAUUUUAej/C+4Jj1C2zwCrgfXIr0UdK8p+GshXWZkH8aDP4Bq9Wr6rLJXwy8rnwOew5cdLzs/wCiiivQPHCiiigBkkYljeNhlXBBHsa+fLu3a0ungfO5Dg5r6GrxTxvAIPFd4AMBirD8hXjZxC9OM+z/M+l4aq2rTp91f7v+HOeooor54+xCiiigAooooAKKKKACikopjFopKKAFopKKAFopKKAFzWv4c0V9c1eK2wwhzmVwOg9PrWQql2CKCWJwAO9e2eEtFGiaJFE6AXEn7yY98nt+Fd2Awvt6muy3PJzfH/VKHu/E9F/n8jdjiSKNY0GFUAAegp20UtFfVn59uc54j8I2OvKZTmK724WUH07EV5Lq+j3ei3ptrpfm6hlB2t9Ca99qhqek2WrQeRewLKmcjPUH2NedjMvhX96Okj2stziphXyVPeh+K9P8jwKit/xL4VvNDupGWJ3sicpKOcD0b0Nc/XzVSlKnLlkrM+3oVqdeCqU3dM09C0yLVdSjt57uK2jJGWc4J9h717fp9lBYWUVrbLiKNQF5zXz7XSaF4z1PSJo0knae0GA0T/MQPbng16GX4ulQdpR36nj5zl1fFpOnLRdD2kDFFY2jeJdN1xcWk480dYn4b8q2R0r6SE4zXNF3R8TUpTpS5Kis/MKKKRjgVRAjttGcgDuTXlPjvxONUuBp1qym1iIZnBB3tj+QzWl458XL5T6Vp83z7is7r0A9Af515xXg5ljb3o09uv+R9bkeVONsTWWvRfr/kLW54U0Ma9rSW8m4QIpeUj09PxrEjR5ZFjjUs7EBVHUk17V4T8ProGmhGANzLhpW69un4Vx4DC+3q67Lc9TOMesJQai/elt/mbkEKW8KRRjCIoVR7CpaKK+qSsfn176sKKKKAA9K5zxVf6pBZm20uxlmkmQgyohYR9u3eujpMD0qKkHOLinY1o1FTqKbje3Rnhn/CLa4f8AmG3X/fpv8KP+EV1z/oGXP/fpv8K90xRXlf2PS/mZ7/8ArLX/AJF+J4X/AMItrn/QMuf+/Tf4Uf8ACK65/wBAy5/79N/hXulFH9jUv5mH+stf+RfieF/8Irrn/QMuf+/Tf4Uf8Irrn/QMuf8Av03+Fe6UUf2NS/mYf6y1/wCRfieF/wDCK65/0DLn/v03+FH/AAi2uf8AQMuf+/Tf4V7pRR/Y1L+Zh/rLX/kX4nhf/CK65/0DLn/v03+FH/CK65/0DLn/AL9N/hXulFH9jUv5mH+stf8AkX4nhf8Awiuuf9Ay5/79N/hR/wAIrrn/AEDLn/v03+Fe6UUf2NS/mYf6y1/5F+J4X/wi2uf9Ay5/79N/hR/wi2uf9Ay5/wC/Tf4V7pRR/Y1L+Zh/rLX/AJF+J4JeaFqdhAZ7qymiiBxudCBn8azq9g+In/Ipyf8AXZP6149XlY3DRw9Tki76H0OV4yWMoe1mra2Oz+HH/Ieb/d/o1etV5L8N/wDkPt/u/wBGr1qvbyr/AHf5s+W4h/31+iCiiivSPDCiiigAryL4jxbPEqv/AH4VP5cV67Xl3xQjxqdjJjrCV/I//Xrzs1jfDvyaPayCVsal3TOEopKK+XPvRaKSigBaKSigBaKSigAopKKAFopKKAFopKKAFopKM80Aeg/DrQGe4bV51wiApCCOpI5P5H9a9MHSuH8J+M7C6hWxuUgsWjUKnzYRgB2z0NduHUqCDkHuK+swCpRopU3c/PM3lXlinKvG3b0HUUUV2nlhRRRQBFNCk8bxyIHRwQykZBFeS+KvBM2ixte2rmaz3fMD96P0z6ivX6hnt47mB4ZkV43GGVhkEVy4rCwxEbPfozvwGYVcFU5o7Pddz54ortPGfg46bIb3TYXa0ILSIoyIv/rVxVfLV6E6M3CZ+gYXFU8VTVSm9H+A5WKsGUkEdCK7nQviLLZwx22pQtNGvy+ch+cD3B61wlFOjiKlF3g7CxWCo4qPLVVz3/TtWstWg86yuFlUdcdR9RXJ+MfGa6eZtLsRuuChWWTPEeR29683stTvdNl8yzupIGPGUbr9aryyyTytLK7PI5yzMckmvQq5rOdLlirPqeLhuHqdKvzzfNFbLz8xueaKSt3wr4ebxBqnkuXS2jBaSRR09B+NeZTpyqSUY7s96tVhQpupN2SOj8AeGJJJotauCBEpPkp3J6bvp1/KvTqgtbWKzto7eBAkUahVUdhU9fW4XDxoU1BfM/OcfjJ4us6ktunoFFFITiug4xaKimuYLdQ000cYPALsAP1qH+1NP/5/rb/v6v8AjUuUVuylCTV0i3RVVdSsXYKl7bsx4AEqkn9asg5ppp7CcXHdC0UUUxBRRRQAUUUE4oAKKqtqVijMr3turKcENKoIP50n9qaf/wA/1t/3+X/Gp549y/Zz7Mt0VU/tTT/+f62/7/L/AI0f2pp//P8AW3/f1f8AGjnj3D2U/wCVluiqn9qaf/z/AFt/39X/ABo/tTT/APn+tv8Av8v+NHPHuHsp/wAr+4t0VU/tTT/+f62/7+r/AI0f2pp//P8AW3/f5f8AGjnj3D2U+zOe+Iv/ACKcn/XZP6149XrXxAvrSfws6Q3UMj+ah2pICf0rySvm81adfTsfb8PRawjTXV/odp8N/wDkPN/u/wBGr1qvJPhv/wAh9v8Ad/o1et16mVf7v82eDxD/AL6/RBRRRXpHhhRRRQAV518Uo/3emye8in9K9Frg/iimdIsXx0nI/NT/AIVxZir4aX9dT1MmdsdT+f5M8uopKK+TP0MWikooAWikooAWikooAKKTNGaYxaKTNGaQC0UmaM80wFopM0ZoAWuo8OeNrzRFEEyG5tc/dZjuQf7NctmjNa0q06UuaDszDEYaliIclVXR71pPiLTdaX/Q7hWcDJjPDD8K1Ac189WOoXWm3S3NnM8Mq/xKeo9D6ivQvDvxFWUpbaugWQkATrgKef4h2r3sLmcKnu1dH+B8fmGQVaN50Pej26/8E9EopkciyoHRgykZBByDT69U+eCiiigBjoGUqwBBGCCOteUeL/Bc2mvLqNl+8tGYlowuDEP8K9aqK4giuIHhmQPHICrK3QiubFYWGIhyy36HdgMfUwdXnhs913Pnaiuj8Y+HV0DUUEBY2sy7kLdj3Ga5uvlKtKVKbhLdH6Jh68K9NVYbMWikzRmszUu6Zptzq1/HZ2qbpHPXso7k17X4f0KHQdLW0ibe2SzybcFjXD/Di90qO5e3aHZfuvEzsCGGeg9O35V6cvSvosrw8Iw9re7f4HxXEGMqzq/V2rRX4+foKOlFFB6V6x86ITiqWqanbaVYvd3ThY0H4k+g96lvbyGxtZLid1WONSxJOOleL+JPFV34gnKsTHaK2Y4R/M+p/wAa4sZi44ePm9j1Msy2eNqdord/ohniXxDN4i1ATMpjhQbY4t2cep+tYtJmjNfL1KkqknKW7Pv6NGFGCp01ZI0dB/5D1j/12Wve4/uL9BXgmg/8h6x/67LXvifcX6Cvcyf4Jep8nxN/Fp+g6iiivZPmAooooAKQ0tBoA8C8Qf8AIy6r/wBfkv8A6Gazq0fEJ/4qXVf+vyb/ANDNZua+Kq/G/U/UsP8Awo+i/IWikzRmoNhaKTNGaAFopM0ZoAWikozQI7T4bf8AIfb/AHf6NXrdeR/Db/kPt/u/+ytXrlfTZV/u/wA2fCcQ/wC+v0QUUUV6R4YUUUUAFcX8TIzJ4bgI/hulP/jj12lct4/j3+F5Cf4X3f8AjrVzYxXoTXkd2WS5cZTfmeNUUmaM18gfpQtFJmjNIBaKTNGaAFopM0UAJRRRVCCiiigAooooAKKKKACiiigAooooGbeieKdU0SVBBcM1uD80L/MpH0r1bQvFena8NkEhS4AyYX4b6j1rw6lVmRgysQw6EHBFd2Fx9ShpujyMfk9DF+98Mu6/XufR46UVxHg7xnHqccWnXpK3o+VG7SAD+ddvmvpKNaFaHPBnw2Jw1TDVHTqKzCiiitTnOe8ZaN/bOgSwxqDPGQ8RPYg8/pmvESCCQRgjtX0cwzxivANctvsmu30H9ydh+teFm9JJxqLrofXcNYhuM6D2Wq/Uz6KKK8U+pHI7RuroxVlOQQcEGvSvB/jgSqbLWLoCTrHM4xn2J/lXH23hDXbu2juILFnikXcrbl5H51L/AMIP4i/6Bz/99L/jXdhniaMuaEX9z1PKxywOKg6dWav3uro9uUhlBByCOtVb6/ttOtHubuURQp1Y1yXhWTxHpcEdhqOlyPbICFlVgWX0GM8isnxTYeKPEdxGBpTw20WdieYpJ9zz1r3J4tqlzRi+btZnyVLLYvEeznUXIut1t9+/5HPeK/Es2vak+yRhZIdsSdMj1PvXPV0P/CD+Iv8AoHP/AN9L/jR/wg/iL/oHP/30v+NfP1KWIqSc5Rd35M+zoV8FQpqnCcUl5o56iuh/4QfxF/0Dn/76X/Gj/hB/EX/QOf8A76X/ABrP6tW/kf3G317Df8/I/ejP0H/kPWP/AF2WvfU+4v0FeP6R4O1621e0mlsGWNJAzHcvA/OvYEBCqD6V7eVU5whLmVj5TiKtTq1IOnJPTo7jqKKK9Y+cCiiigAoNFIaAPAvEP/Iy6r/1+Tf+hms2uv1nwdr11rmoXENgzRS3Mjo24cgsSD1qj/wg/iL/AKBz/wDfS/418jUw9ZzdovfsfpNDG4ZUop1I7LqjnqK6H/hB/EX/AEDn/wC+l/xo/wCEH8Rf9A5/++l/xqPq1b+R/ca/XsN/z8j96Oeorof+EH8Rf9A5/wDvpf8AGj/hB/EX/QOf/vpf8aPq1b+R/cL69hv+fkfvRz1FdD/wg/iL/oHP/wB9L/jR/wAIP4i/6Bz/APfS/wCNH1at/I/uYfXsN/z8j96OeorW1Hw1q+k2v2m9tGih3BdxYHk/Q1k1nKEoO0lY3p1YVFzQaa8jtPht/wAh9v8Ad/o1euDpXkfw2/5D7f7v9Gr1wdK+jyr/AHf5s+H4h/335IKKKK9I8MKKKKACue8aru8LXfHRSf0NdDWH4uGfCuo+0LH9KxxCvSl6M6cG7YiD81+Z4XRRRXxx+nBRRRQAUUUUAFFFFABmikooGLRSUUAFLmkooAWjNJRQAtFJRQAuaKSigBaKSigCW2uZbS5juIHKSxsGVh2Ne96NqUeq6VbXiMpMiAsB2buPzr5/r034WXDPa39uScI6uOemQR/SvUyqs41fZ9GfPcRYWNTD+26x/J6HolFFFfRnxAV4Z4yUL4u1HH/PTP6V7nmvCfF8gl8Wakw7TEflXk5v/Cj6n0fDS/2ifp+qMWjNJRXzx9qe9+GP+RZ07/rgta1ZPhj/AJFnTv8Argta1fZ0f4cfRH5dif48/V/mFFFFaGAUUUUAFFFFABRRRQAUUUUAFFFFABRRRQAUUUUAFFFFABRRRQAUUUUAcf8AEr/kVP8At4T+Rrx/NewfEv8A5FQf9fCfyNePV81mv+8fJH3fDv8Aufzf6HafDX/kPt/u/wBGr13tXkXw1/5D7f7v9Gr12vTyr/d/mzwOIf8Affkgooor0jwwooooAKxfFgz4V1P2gb+VbVYni448Kaj7wN/Ksq/8KXozown+8Q9V+Z4VRmkor40/UBc0UlFAC0ZpKKAFzRSUUAFFJmigYtFJRQAtFJRQAtFJRmgBaKTNFAC0UlFAC0UlGaAFr0z4VwlYNRn7MyJ+QJ/rXmagswVQSxOAB3r3rw7pa6RotrbBAsgQGXHdu9eplVJyrc/RHz/EWIVPC+y6y/TU16KKK+jPhhrHAye1fPmrzm51i8mP8czH9a9v8SaiulaFc3bHG1Qo+pIH9a8EJLEknJNeHnE9Yw+Z9bwxRdqlV+S/X/IKKSivEPrD3Xw1d26eG9PVp4lIhXILitb7ba/8/MP/AH2K+dKK9iGbOMVHk28/+AfL1OGozm5+03d9v+CfRf221/5+Yf8AvsUfbbX/AJ+Yf++xXzpRVf2w/wCT8f8AgEf6rx/5+/h/wT6L+22v/PzD/wB9ij7ba/8APzD/AN9ivnSjNH9sP+T8f+AH+q8f+fv4f8E+ivttr/z8w/8AfYo+22v/AD8w/wDfYr51zRR/bD/k/H/gB/qvH/n7+H/BPosXlsxAW4iJPQBxUwOa+f8AQP8AkP2P/XZa9/j+4v0Fehg8W8Qm2rWPGzTLVgZRipXv5WHUUUV2nlBRRRQAUhOKWgigCA3lspKtcRBgcEFxxR9ttf8An5h/77FeDeIf+Rl1X/r8m/8AQzWbXiTzdxk1yfj/AMA+rp8NRnBS9puu3/BPor7da/8APzD/AN9ij7ba/wDPzD/32K+dc0VP9sP+T8f+AX/qvH/n7+H/AAT6K+3Wv/PzD/32KPttr/z8w/8AfYr51qzaWF5fNttLWacjr5aFsfWms3k3ZQ/H/gClwzCKvKrZen/BPoH7ba/8/MP/AH2KX7ba/wDPzD/32K8ch8A69JbyTPbrEFQttZvmPtgd65ernmdSnbnp2v5/8Ayo5BQrNqnXvbey/wCCeu/Ee5gl8LbY5o3b7QhwrAnoa8jpM0V5WKxDxFTntY+jy/BLBUfZKV9bna/DX/kPt/u/0avXa8h+Gn/IwN/u/wBGr16vcyr/AHf5s+Q4h/335IKKKK9I8MKKKKACsHxi2PCt97xMP0Nb1c345fZ4WufcEfoaxxDtSl6M6sEr4mmvNHiVFJRXxx+ni0UmaKAFopKKAFopKKACikopgLSUUUAFFFFABRRRQAUtJRQAtFJmigBaKStLQ9Futc1BbW2Qnjc7dAo9zVQg5yUY7kVKkacXObskdH4B8Mtqd4mqTMBb20o2r3dhz+Q4r16qWm6dBpenw2dsgWKNcD39Sau19VhMOqFPl69T84zLHSxldzey29AoopDXUcBwnxRvfK0i1sx1ml3H6KP/AK9eU12HxHv/ALX4k+zq4ZLeMLgdieT/AErjq+WzCpz4iXlofomS0PY4KCe71+//AIAveumsPAet6jYw3cMcIilUMm+TBINc0il3CqMseAK+h9NhFvptrCowEiVR+VXl+FhiHLn2RjnWY1MFGHsrXd9/I8l/4Vt4g/uW3/f3/wCtR/wrbxB/ctv+/v8A9avZKK9T+yqHmfP/AOseM8vu/wCCeN/8K28Q/wBy2/7+/wD1qP8AhW3iD+5bf9/f/rV7JRR/ZVDzD/WPGeX3f8E8b/4Vt4g/uW3/AH9/+tWDrGjXeiXf2W8CCXGfkbI/zzX0EeleKfECXzPF90M8IqL/AOOiuLHYKlQpc0b3uerlGbYnGYh06lrJX0RzFJRRXkH0xpaB/wAh+x/67LXv6fcX6CvANA/5D9j/ANdlr39PuL9BXu5R8EvU+O4n/i0/QdRRRXsny4UUUUAFFFFAHz/4i/5GbVf+vyb/ANDNZlaXiL/kZtW/6/Jv/QzWbXxlX436n6nh/wCFH0X5EsEElzOkMQy7nAGcc12th8MNTnCteXUFup6quXYf0/WuIilaGVJUOGRgw+or6G0+4F3YW9wpyJI1fPrkV6GXYalXb5+h42eY7EYRQ9i7J36HMWHw40W0IacS3LD/AJ6NgfkK6u1tobO3SCCMRxIMKo7VNRXvU6NOl8CsfG18XXxDvVk2FeJeONITSPEDiIYgmUSIPTsR+Yr22uH+JWlm70WG8ijLS28mDtHOw9f1xXLmNH2lBtbrU9HI8T7DFpN6S0/yPJaKKSvmD9AO2+Gn/Iff/d/o1eu15D8NP+Rgb/d/o1evV9Jlf+7/ADZ8FxD/AL6/RBRRRXpHhhRRRQAVyXxEk8vwuR/elC/+OtXW1w/xQcr4btlH8V2v/oD1zYx2oSfkd+Vx5sZTXmeSUUUV8kfpQtJRRQAUUUZoAKKM0UAJS1VkuTkhBjHeoxcSD+LP1q/ZsXMi7RUcUwkHo3pUlS1YdwooooGFFFFABRRRSAKWq81xsO1OT3qJJZ5JFRMszEAKBnJq1BslySNWxsbjUbyK0toy80hwoH869s8K+G08O6YYN6yTu26SQLjPoPpWf4M8IQaLaRXdyofUXT5n/uA9gK68DAr6DAYL2S55/F+R8PnWbfWZexpP3F+L/wAgooor0z58KqaneJp+m3F3J92GMv8AkKtGuM+JOpm08PLaq2HupNh/3Ryf6fnWNep7OnKfY6cHQ+sYiFLu/wDhzyOeZ7iZ5ZGLOxySetR0UV8g9T9QSsrI0tAi8/X7GL+9Mor3+MbY1HoMV4P4Ux/wlel5/wCfhf5172K97KF7kn5nxnE8n7aC8v1CiiivXPmQooooAQ9K8I8Xy+b4s1Fu3mkfkK93PSvAfEuf+El1HPXz2/nXk5u/3cV5n0vDC/fzfl+plUUUV4B9qaWgf8h+x/67LX0An3F+gr5/8P8A/IwWP/XZa+gE+4v0Fe7lHwS9T43if+LT9B1FFFewfLhRRRQAUUUUAfPviL/kZtV/6/Jv/QzWbWl4i/5GbVv+vyb/ANDNZtfG1fjfqfqmH/gx9F+QV7X8P70XfhK2UnLwFom/A5H6EV4rXqfwvjvYtPuTJEVtZHDIzZGTjnHqK7srk1XsuqPH4ipqWDu900/0PQKKKK+kPgwqOaFZoXjcZVgQRUlB6UBe2p886xYSaXq91ZSD5opCOnUdQfyIqjXoHxM0Yx30eqxL8kihJSB/EOAfy/lXAV8jiaXsqrifpuX4lYnDwqdba+vU7X4Z/wDIwN/u/wBGr16vIfhp/wAjA3+7/Rq9er3cr/gfNnx/EX++v0QUUUV6J4QUUUUAFef/ABUfGk2Ces5P5L/9evQK82+K7/JpkfvIf/Qa48wdsNL+up6uSq+Pp/P8meaUUUV8qfooUUUUwCiiigAooopAZtSNC6oG6g+lRjqK0F+4B7VvKViErlAMVII61bS5Ur83BqKWArllPHpUFFlIWqLv2iP1/Sj7RH6/pVKil7ND5mXftEfr+lH2iP1/SqVFHs0HMy79oj9f0pktyMYTOfWqtKAT0FNQSDmYscbzSrHGpd3OFUDJJr2L4eeDDpdudR1OBPtcoHlxuvMQ/wAag8BeA20+aHWNSZTNtDwRKT8me7e/tXpNe3gsHy/vJ79D4/Oc3574eg9Or/QKKKK9Q+YCiig9KAEY4Ga8M8ZaudW8Q3DJIWgiYpGM8DGASPrivU/FuupoeiTSAnz5UZIRj+L1/DrXhma8XNq21JerPrOGsJrLEyXkv1CiiivEPrjR0GYW+vWMzHASZTmvoCNt0at6gGvm9WKsGBwRX0NpNwLrSbOcdJIUb8wK9vKJfFE+R4np606nqi7RRRXtHyYUUUUAIeleG+N7N7TxXellIWV96nsQQK9zrmfGXhj/AISLT08lgl3AS0RY8NnGQfyFcOPw7rUrR3Wp6+S42OExN5/DLR+R4jRVi9sbnTrgwXUTRyDsar18y007M/QYyUldPQ0tA/5GCx/67LX0An3F+gr5+8P/APIwWP8A12WvoGP7i/QV7mUfBL1Pj+J/4tP0HUUUV7B8uFFFFABRRSEUAfP3iL/kZtW/6/Jv/QzS6ZoGqauyizs5HUn/AFhGEH49K9WHgLSH1G5vrpZLiSeZpSrNhV3NnHFdRFGsUSxou1VGAPQV4kMrlKblUdl5H1tXiOFOlGFCN2lu9jhvDfw9gsGM+rCK6lPCx4JVff3/ACrukRY1CooVQMAAYAp1FetRoQox5YI+bxWLrYqfPVlf8gooorU5gooooAyfEmmjVfD17aBQZGjJjz/eHI/WvAmBVipGCDgivpJuleI+N9EOj667BgYrotMntzyP8+teNm1FtKoumjPquGsUoylh5PfVfqaHwz/5GBv93/2Vq9fryD4Z/wDIwN/u/wBGr1+ujK/4HzZw8Q/76/RBRRRXonhhRRRQAV5b8VZM6jYR+kTN+Z/+tXqVeQ/E6Xf4jiT+5AP1JNefmbth38j2+H43x0X2TOJooozXzR9+FFGaKACiiigAoprdaKLAUB1FX1+4PpWf0NWo7hcANxWs03sRFk9Jgeg/KlBBGRRWRYm1fQflRtX0H5UtFFwE2r6D8qNo9B+VLQBk4o1ANo6Y/SvTPBHgiIQR6pqkDebu3QwsOAMcMR60/wAFeCHtJRqOqxoWK/uoGAbGR1PvXogXjrXuYDAW/eVV8j5DOc6vfD4d+rX5IAuDTqKK9k+UCiiigApDwDS1zvjXWRovhe6n58yQeTFg/wATf/WyfwqZyUIuT6GlGlKrUjTju3Y86+Imrf2h4ie2jkDQWg2DHTd/F/h+FcjVLz5SxYuxJOSSetSrddmXHuK+TruVSbm+p+m4WjDD0Y0o9EWKKRWDjKnIpawOkK9q+Ht8LzwpboWBkt2aJvXGcj9CK8Vrsvh5r66VqpspgTHeMqKc8K3Qfn0ruy6sqdZX2eh4+eYV4jCPlWsdf8/wPY6KQHNLX05+ehRRRQAUhGaWigCrdadaXybbq2hnHpIgNYNx8P8Aw5cEkWJiY94pWH6ZxXUUVnOjTn8UUzeliq9H+HNr0bOQtvhzo1peRXMMl2HiYMoMgIyPwrrlG0AegxS0UU6MKekFYK+JrV2nVk3buFFFFaGAUUUUAFFFFABRRSFsUALTWkVVLMQFAySegrJ1vxJp2gxK17IwZ/uIoyzV5V4l8aXmvSNFCXtrPGPKD8uPVq48TjadBWer7HqYDKa+MaaVo93+nc9d07WtP1Z7hbG4WbyGCyFegJz0Pfoa0K8h+F2oLD4guLPP/HxDkD3Xn+RNeujpV4Su61JTe5nmeDWDxDpRd1pb+vUWiiiuk88Q1xvxI0v7Z4eF0qbpbV9wI67Twf6flXZk4qOVUlQxyIGU8EEZBrKtTVWm4PqdGFxDw9aNVdGeRfDVGbxEWGcKpz/3y1ew15/4B0z7DrmvrlWSGfykYdxyR+hFegDpXNl9N06Nn3Z355WjWxblHay/K/6hRRRXceQFFFFABXifxCmEvi+5AOdiIv6f/Xr2pmCgk9Bya+etZv8A+1NWuLzn962efpivKzaaVNR7s+k4ZpOWInU6Jfm/+AUaKKZJKsfXr6V8+k2fbD6QkDqQKqvcM3A4FQkk9TWip9yXIvGWMfxik8+P+9+lUqXafSnyIXMy75sR/jA+tFUsZ9KKfs0F2TvbY+6cmoGVlOGGKlE7I2DyKmWRJRj9DTleDaZNOSnBS7orJKyYwePSrccqyDjr6VXlgIyV6elQhipyODSaUloUm0aFGajilEi8/eHWpo42lkWNFLOxAAHc1lbWxd9LiDJIAGSa9P8ABngeKOKDVNTjYzfeSBwML6E+9T+B/BQsY/t+qwI1w+DHE4z5fPU9s132BXuYHAWtUqr0R8fnGduV6GHenV9/JCADFOoor2D5UKKKKACiiigArx34j64mqaiumxtmG0Y7sHgv/wDW/wAa9N8Qasmi6Hd37tgxodg9WPQfnXzg8rySNI7FnY5ZieSa8vMqrUVTXU+l4cwinUeIkvh0XqTtbKfukioHjZOoP1pVmde+R71YSdH4PBPrXie8j7PRlVXZDlTirUU4cYPDU2WDPKDHtVYgqcHrRpJC1RoU5HZHV1JDKcgjqDVaGbd8rHn1qes2mmVue2+DvFMWu6esUsii/iUeYndu27/9VdQDkV842l9Pp11HdW8xiljOVYGvV/DvxF0zUkWC+mW0uR3dvkb6HpXv4LHKouSpv+Z8Rm2SzoydWgrxfTt/wDuKKajrIiurBlYZBByDTq9Q+dCiiigAooooAKKKKACiiigAoqOWVIULyyKiDqzHAFYl54z8P2XEmqQM3pE28/pUynGOsnY0p0alR2hFv0Rv0hOK4G/+KWnxblsrWadh0ZiEH+NcRqnjPW9ULLJeyRwknEceF49CRjNcNXMqMNtX5Hr4bIMXW+Ncq8/8j2DUvEelaSp+2XsUb44TOWP4DJrznWPiXqN0ZItPjS2iPAk+8/156VwzOzsWdizHqSck0x3CLk15lfMqtTSOiPosHkGGoe9U99+e33f5k93ez3cpmu7iSZz/AByuWP61nyXDNkKcCmSSGRsn8qWOFpPYetcaVtZHtKyVo7Gx4Qvm0/xXp84bAMoRvcNx/WvopTlQQcg18zqUtiGU7WByD3zXsmk+OdGtPC2ny3t8on8gK0Y+Z8rwcgeuM/jXrZbiIpSjLRbny/EWCnUlCrTV3tp952tV7m8t7OPzLmeKFP70jACvK9e+K01xC0GjwyW5J/17kZx7DBrz++1O+1KXzL27mnf1kcmuitmMI6QVzgwvD1eouas+Vfez1/XPiXaWcjQaZGt2wH+tyQoP5c/hXn+r+LNd1gFJtQkjiz/q4fkX8ccn8a5YMR3Ndj4B8Oza7q/nXCbtPt+Zd44Y9lFedKtiMRPlT3PoI4LA5fSdVxvbq9X/AF6HpXw90o6b4Tt2kBE1yTM5PXB6fpj866umxqqIFUYVeAB2FOr36cOSCj2PhcRWdarKq+ruFFFFWYhRRRQBj+KL7+z/AA3f3AbDCIqp9zwP514DmvUPihq8YtIdLikBkaTfKoPQAcA/nmvJpps/Kh47mvnsyn7StyrofdcO0HSwrqS3k/w6Cy3GCVT86rkknk5NCqXOAMmrccaxDcxGfWuHSJ7urIY4C/LfKKmEMa9R+dRyXPZB+NQFi3Uk0Wk9w0Rd8yJe6j6Ck8+L+9+hqmAT0GaXy3/uH8qORBdlzerchwPwoqugwvIP40V6tHLYVKam5bnzGMz6rQrypKCdmLJCx+fIPFQdD6Vb8wIFyTz+lEkayDI6+o71xYpOFeUX3PZyyoq2Dpzi76L8NGNinzhW6+tJNCACy/iKgIKnB4NSi4YLggE+9c9rO6O6/ciUlSCOoq7HIHAYcVSY5JNAJHQkU5RuCdj0Hw58QLvRoEtLqIXNqmAuDtZB7eteq6Rq9nrNkt1aSbo27Nww9iK+adx9TVzT9WvtLuVuLK6khlXoVP8AMd678NjZ0vdnqjwswySjibzpe7L8GfTWaK868KfEu3vwbfW5IbWYfcl5CPxzn0NehRyxyRq8bqyMMhlOQa9qlWhVV4s+OxOErYafJVVvyH0UUVqcwUZxRVHV9St9I02a9upAkUYHJ9ScAfmaTaSuxxi5NRjuzzL4na95+qjSEYeVAoaX3c8/oMfrXn5hjboPyNM1C8m1HUJ7ydi0kzlyfrVcEjoSK+XxE3VqOdz9MwWHjhqEaSWy19epO1t/dP4GoCMHBqRJ3Xqcj3qchJl7H3rG7W512T2IYpynDcipZIhKNw64qs6FGwafHMyDHUUOPVCT6MiPBqcXJCAY59aid95ztAPtTaq19xXsKSWOSaSrMcAABbk0lxgKoAA5pcyvZDt1NnQfGGsaGEgtbkfZwSfKdQVrrbf4vTo2LnTI5QO8chX+ea8xHFOVSxwozXTDE1afwy0OCvluFru84K/fb8j16P4v6YwHm6ZdqfRGVv6irQ+KmkYBNjfD/gKf/FV5CirEmTjPrUL3DHheBV/2jiHs/wADleQYHrF/ez2b/hauijraX/8A3yn/AMVUbfFnRhwtnen6hB/7NXjBJPJJNJVfX6/f8Cf7AwP8r+89jf4sWOP3emzt9ZFH+NVpviw2P3Okj/gc+f6V5KCR04qVJ3Xg8ioeOxPSX4I0jkeAX2Pxf+Z31x8W9XbIisbWI+p3NWZN8SvEU7HNykQP/POMDFc2dky+v9KrSIY2x2qHi609HJnRHK8HT1jTX5/maOoXdzqjma5mMkh53Njmsw8GpIpinBPy0ksgdsgYrnvK+p3JRStFWJ4Jdw2n7wqas8Eqcg4NO8yT++alwu9ClI6DR9B1DXXmSwiWRolDMGcLwfrWZqWmahZTul1ayx7e+3I/PpXqHwltCukXt4wOZZQgJ9AP/r16I0SSLtdVYejDNerQy6M6SlezZ8xjM/nh8VKkopxXyfmfMEUXmZJOAKmklEQ2gc19D3XhrRr05uNMtnPrsAP5iufvPhd4duizRJcWzH/nnKSB/wB9ZqZ5XVvo0zWlxJhnpOLX4nhzMWOSeafHCzjI4HvXqUnwhjSQmHUXdewdAMU6P4UueH1DaPZAf61i8FiFoonWs6wLV3P8GeZC2UdSTSiGLPQV63B8J9LVgbm+u5gOy4Qf1rotM8G6DpJ3WunRb/78mXb82zitIZZWl8Tsc9biPCQX7tOT+78zzLw38OrrWUiu7lhb2bHPX52HsO3417Dp9jBptlFaWybIYlCqM54qwqheBwB0p1eth8NCgtN+58tj8yrY2V56JbIKKKK6TzwooooAKr3t1HZWk11KcRxIXY+wqckDrXjnxI8XSXuoPpVhc/6JENsxjPDvnpn0GBWGIrqjDme53ZfgpYysqa26vyOU17Vn1TVLm8cYedyceg7D8qyACSAKCSTknNKjlDkAfjXzTu9Xufo8YxilGOiRaVFhQnv3NV5JTIfQDtSSStJ14HpSxR+Y3P3e9SlbVlXvohEjaQ4FWFgReTzSs6QpgfgKqtIz9T+FLWQ9EWjNGnHJx6U37Un901WAJ6AmnCN+6nH0oUELmZZYscE/hRTTz7/Wivr6FLkpRi+i7H5PjcSq2JnUjezbe4yTmMj3zTI5TGCMZFS9eKrkENjvXj5rStVUu6PseF8RzYaVJvWL/B/8G4MxZsnrSojP90ZqaOAYBf8AKnNKsYwoBPtXk36I+nt1YwWx/ibFO+zr3JqNp3J4OKYXY/xH86VpBdFj7OnvSG3Xsxqvub+8fzpwlcfxGiz7hddh7W7jpg10nhnxzqPhtRbhVuLPdlonPI/3T2rnFuD/ABAGpcRyjPBP61cKs6b5kZVsPSrw5Kiuj37QPFul+I1IspGEyqGeJxhlH9a3AcmvmSC4u9MuUubSeSKVTlXQ4Ir0fwr8T23La68y46LdYI/76AH617WHzCM9KmjPkMwyCpSvPD6rt1/4J6oTivMfitrcYW10gdc+dJ+oA/nXoM+p20ely6gs0b26RmTerZBAHrXztrOrXOuarLfXLZkkwMDoABgAU8wrKNPkXUjIMG6mI9rJaQ/Mr/aE/umgmKU46GovLfrtNNII6ivC5V0Pt7vqPkhZORyKYrlTkGl8xiu3PFNprzF6Ckk9aQc1PHBnl8/SplRVHCgUnNIaiVhDIf4akjgIYFscVPRUObK5UFQXCk4I6VPRSTs7jauUKkil8s9Mg1YaJG6jB9aryRFD6j1rRNPQizQkshkb0HaiOJpDxwPWmVKZvkCqMU9lZB6j8RRHnk0v2hP7pqtyT3NOEb/3TS5V1C/YmJik46Go5IWTkcj1phBB5BFPSYqMEZHvRZrYL9xqOUbIp8kxcYAwKiPJp8cZc+g9abS3BX2GVKsDnrx9amCJEMnH1NRtcf3RU3b2HZLcUWw7sfyp32dfU1CZpD/FV/Qbd9Q16xtSWIkmUEDuM81UYyk0rkTnGEXJ7I9x8C2H2Dwdp6d5E80/8C5H6Yro6it4Ut7aOCMYjjUIo9ABgVLX1VOHJBR7H5fXq+1qyqd22FFFFWZBRRRQAUUUUAFFFFABRRSE0ALTS4UEnoKy9X8RaZokO++u44ifupnLH8Bk15F4i+Imp6s0sFs32azYbdqH5mHuetctfF06Oj1fY9LA5XXxbvFWj3f6dzpPG/jqK5tW0zSXJ3cS3AyMey/415j9nXPLNmoTPIe+PpTfMf8AvH868CtWqVpc0mfd4PB0cJT9nTXz7k/2ZfU002x7MDUYlcfxGnLcOOuDWNpHX7oxkZOooVyhyKsrKkgwcZ9DTJIBjKcH0o5ujC3VEDMWYse9SpDxuc4FREEHB4pWkZlAJ4FU/IlExnVOEGaFnZmxgc1CqM3QZqVY9nOQfoa2wtJVK0Y+ZxZniPYYSpUv0dvV6IdRRRX1+p+UhTlCDLHr3ptBAKkHmuPHYd16Lit90erk2OWCxaqS+F6P0/4cjkmLHAOFqMAk4AyaVULNtqyAkKk18s/d0P09e9qRLbsepxUghjUc/qaja4Yn5eBUJJJ5pWb3Hoi35cJ9PzprW4PKnHtVanK7J0NHK+4XXYVonTqMj2poJByDzVhJweG4pJIQcsv5UX6MVuw6OUONrdf51HNFtO5RxUPQ1YScbMPyaVmtUO99GOi1O9hs5LOO7lW2k4eIMdp/D8Kh3hVATqepphxk46UlW23uQko3stxdzZzuP51Ism4FX59DUXbpRSsO4VPbp/EfwqCrcP8AqhSm9Bx3JKKKKyNAooopAFFFFABRjPFFFMCrNFtbcPu1FV5sYIY4FUjgE4ORWsXdGclYeHCIAvXuaZubP3j+dJR26U7CuSrID8snI9aiOM+1FKMZGelAXJIot5yfu1M8ixDaBz6UjyqifLg+lViSxyepqbc2rKvbYGYsck5pyRO/Qce9Sxw9Gb8qdJME4HJp83RBbqxotv7zfhWjpF62janDfwKDJEcgH/69ZTTOe+KjojzJ3uTOMJRcWrpnr9l8VoNireafKGHVo3DZ9+1bdv8AEXw9OBuuZISf+ekZ4/KvB1kZehqVbg9GH4iu2OYYiO9meLUyDBT2Tj6P/O59EW/irQrn/VavafRpAp/XFaUNzBcDMM8cg9UcN/KvmlkWUZzz6iqxDRv7jpXRDNW94nHU4Yh9io/uv/kfUtFfN1l4h1O1IWK8dB0GAOK0H8aeIYR+61aVfYBf8K1WaQvZxZyS4ZrfZmn9/wDwT6Bor55bx14mbg6vMf8AgK/4VVm8Uaxdf8fF/LJ9Qo/pVPM4dIsUeGq/2pr8T6LlnigUtLKkajqXYAfrWTdeLdAsxmbV7X6JIHP6Zr51kkaWQu5JY9SaRRlgM4rGWZy6ROqnwzD7dRv0Vv8AM9uu/ihokJZbVZ7kjuq7R+Zritd+Iuq6huS3ka0hJ+5GwJx9cZrkNyxRDGDiqrEsST1rjqY2tV0bsvI9XD5Ng8O7qN356/8AAHz3EtzJ5k0jO3qxyaasbP0HHrUkUORlunpUryrHwBk1yuXRHqKOgxbb+81PEEY6ioGndvaoycnJpWk+o7otG3Qjjio2t3HQg1GrsvQ4qRbhh94Zp2kgumREEHBHNSxTbeGORUpCyr/niq8kZjODRdPRis1qWHRZVyvX1qqwKnBHNPjlMfuKSSTzD0AoSa0B2Ym5iAvapwAAAO1RxKM7j26VJXvZVh3FOq+ux8RxRjlOUcLF/Dq/Xp+YUUUV7B8kFFFFADg+0EnHHNVmYuck5qwOtROiBwedvevAzHB8kvawWj3PueHs2VSCwtaXvLbzXb5DUiZ+eg9TUu2FOpyajklz8q8LUVeTZs+s0RY3QHsKQxKwzGR9M1Dg0AkHIo5fMV+4pBU4IxUkcxTg8imvLvTBHPrUdFrrUNthzNubJpAM1KkBbluBUuUhGKTktkHL3IBE57U7yH9qcbn0X86abhvQUe8O0Q8h/UUhhcds/Sl+0N6CnC59V/Kj3gtEhII6jFKsjIeD+FWA8cgxUbwEDKnPtRzLZhbsSpMH4zg0+qHSp4puit+dJw7DUu5YooorMsKKKazhBk0xDiQBk9Kgkn7J+dRSSlz7elIiM5wKtRtqyXK+wEknk5NAVm6A1OsKoMsc0NcIOnNPm7C5e5GIHPYCl+zt6ilNyeyim/aH9qPeD3Q8h/Y00oy9VNSC5OeVFOFwp68Ue8FkV6fGyq2WGamaJZBkHHuKgdGQ8/nTTTFZrUkllyNqniogCxwBmm1MsiRp8vLGi1loG71HLAAMuaXEA9PzqBnLnJptFn1Y7osmONh8h5+tQtGydRx60zNTJNxtfp60WaDRjEkMZ46VNJJGyepNQPtDYUnFNAJOKLJ6iu1oLmgc9KmS3PVj+FSZjiGOlJy7DUe5XEbnopp3kv6frUhuF7Amm/af9j9aPe7BaIwxOP4aaVI6giphcjupp4mRuM/nRdroFkVafGVD5bpUzwK3IODVd0ZOopppis0TyzYGFPPtVfkn1JpKnjKRx7urUWsg3YJD3c4H1p2IB6fnUDyM55ptFmx3XQs7Im+6QD9aieJk7ZHqKjqWOYrwRkUWaFoxisUOQafLLv4A4qNiCxIGKckZkPH40WW7DXZDakWJj14HvUoVIsZOWpWbPbFdeDw0sRP+71Z5Wb5lDAUb3vN7L9fkIBgYooor6mMVFKK2R+Z1Kkqk3Obu3qFFFFMgKKKKACj6gYoopSipKz2KhOUJKUXZoikjAYEdD+lIXCnCAfWpqieLklenpXgYzL3T9+nqvyPu8oz+FdKjiHafR9/8mN81/wC9QxVlzjDd6accYzn3pK8ux9OAqzHEqjcw59+1JAoAJJGajll3nAPy1Lu3ZDWmo6SckkLwPWoSSTknmnIhdsCrCokS5bGfWndRDVkCxO3RTUgtz3ala4H8Iz71EZpD3pe8w0RIbY/3v0qNonXqpoE0g/iqVbgHhhj3o95BoV+lTRzkEBuRUhVJVyOvrVd42Q8/nTupaBqiw8ayDKkZ9aqkEHB4p8Umw89Kll2OucjPakrp2DfUIZSTtY/Sp6oVYW4AQAg5FKUew0+5MSFGT0qpJIZD7elLLL5gAHApigM2CcCnGNtWJu46OMufb1qdmWFcADNDSLGmFI9qqkknnmj4g2HPIznk8UgUt0BNSxwFvmbgelSNIkYwPyFPm6ILdWRLAx68U77N/tfpTWuGP3eKb50n96l7waDmgYdOajKleoxUi3DD73NSrKj8Hg+hou1uFkyusjIcg1YSRZVwwGfSo5Iccpz7VDyPrTspBqiSWLYcj7tR1ZjlDrtbrUEihW4IIoTezBrqOUIqbm5PpR5zdsD8KjoGO9OwrkoZZOHAB9RUbDDEdaSgDJxRYBVUscAc1aVEiXJx9TQoWFMk/j61WkkLsT29Kn4h7D3nY8LwKiJJPrT44mc+g9asBUiHOPqad0tgs2VhG56Kad5D+n61KbhR0BNN+0H+7+tK8gsiMwuP4aYQR1qwLn1Wnh45OOD7Gi7W6Cy6FdJXXoeKsK6yrgjn0qKSA5yvT0qIEg+hosnsF2iSWLZyMkVFVqKTeMHrUMsexuOhpp9GDXVCIFClm6dh60vmsOgAH0qOlGO+adhXHhw5w4H1FMYAEgHIpKO9FguPjjLtjt3qd2EQCoOT2pQQseEIJxSAKAMcnufWunC4SeImv5e55mZ5rRwFN3d59F/WwAbRzyx6n+lFFFfTUaMKMFCCPzfF4uri6rq1Xdv8PJBRRRWpzBRRRQAUUUUAFFFFABRRRQA1ow3tULIynnp61YorzsRl1OrrDRn0GX8Q18MuSr78fxXz/wAysCR0NJVkorZyOT6VE0RzxyK8irga1N7X9D63C53gsQtJ8r7S0/4H4kqsiRkrUDyFzz09KTaw6g06NQzfMcAVxuPLuetGamrxeg1UZjwKlFv6tQ8uPlTgetRFmPUk0tWVoiU2/o1RsjJ1FJkjoT+dSJMej8ijVBoMV2Q/KfwqZpUaPkc+lRSbQ3ynimdaLX1C9tAoqVISeW4FS4jQdh9aHJAolYKx6A0vlP8A3TU5nQdCTSfaF9DSu+wWRD5bj+E00gjqKsCdfQ04PG3cfjRzPsFkVafFtD/N0qZ4VIyvBqBkZOop3TCzRLJMQcJ+dQck+9FTKY40DdWotZBuIsDMMninfZ/9qo2ldjyfypuT70WYXRI0DKODmouQfenLIy9DUmUlX5uGFGq3DQIpjna3T1ps23d8vXvUdKAW4AzRZJ3C/QQHFHWp0gA5enlo07gfSjm7By9yuEY/wml8t/7pqYzp70n2hfQ0rsLIhKMOqmm9DVkTp7infu5PQ0cz6oOVFUsxGCSaWNQz4JwKleD+5UJBBwRg0077CatuWXcRLgD6CqzuznJNIST1NTRxqF3v07UWUR3uRqjN0FP+zt6ilac9F4qPzH/vGjVhoK0LLz1+lMBIOelPEzjvmpPkmHHDUXa3CyewRz9m/OiaNcbhwahZSpwaCSepo5dboL6WYAlTkHBoLFupJpyRM/sPWp1iRRkj8TQ3YSRWAJ6A0vluf4TVrcB0H6Uu4Ct6eHr1H7sWcWIzLB4dXqVF6Xu/uRV8p/7ppwhPVjj2qYsSMZpK9bD5Xyu9Z38kfLY/iiU1yYSPL5u1/u1QgAAwBS0UV60YqKtFWR8nUqTqSc5u7fcKKKKokKKKKACiiigAooooAKKKKACiiigAooooAKKKKBADSnDAgqPyoormxMIyh7yud+X1qlOquSTXoxhiXb0p0Vujbyc8DiiivFxUIxUrI+0yyvVm6fNJu/n5DTEhj3Ywef6VXoorzkfRMMVZt41K7u9FFKWw47jpmKKMd6qHk80UUobBIO9FFFWSFFFFAEkbsGA7VZIBGDRRWc9zSOxUdQrkDpTRRRWhA5FDNg1P5KelFFRIqJDKgQ8ZphooqkSw71bRQijHeiilMqJFM7btvaoaKKcdiXuFFFFAgoFFFAyxA5OQe1OkUMhyOgoorN/EWtirS9Vx6UUVqQJU6QqyZJNFFJgiFhhiKVRkiiigCaOJZCxYmkWNQwPXmiiunDxTTujy8xqTg48raJg5V9wA47YppYkdaKK+gwtKEY3UV06HwWY4mtUm1Obau92wpKKK6zywooooGFFFFABRRRQAUUUUAFFFFAH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39953" y="893033"/>
            <a:ext cx="49685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lang="en-US" altLang="zh-CN" sz="6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r>
              <a:rPr lang="zh-CN" altLang="en-US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</a:t>
            </a:r>
            <a:r>
              <a:rPr lang="zh-CN" altLang="zh-CN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endParaRPr lang="en-US" altLang="zh-CN" sz="6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主动实践意识</a:t>
            </a:r>
            <a:endParaRPr lang="en-US" altLang="zh-CN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6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自主创新能力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19" y="908720"/>
            <a:ext cx="38849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6000" dirty="0" smtClean="0"/>
              <a:t>学生主体</a:t>
            </a:r>
            <a:endParaRPr lang="en-US" altLang="zh-CN" sz="6000" dirty="0" smtClean="0"/>
          </a:p>
          <a:p>
            <a:pPr algn="ctr">
              <a:lnSpc>
                <a:spcPct val="150000"/>
              </a:lnSpc>
            </a:pPr>
            <a:r>
              <a:rPr lang="zh-CN" altLang="zh-CN" sz="6000" dirty="0" smtClean="0"/>
              <a:t>教师主导</a:t>
            </a:r>
            <a:endParaRPr lang="en-US" altLang="zh-CN" sz="6000" dirty="0" smtClean="0"/>
          </a:p>
          <a:p>
            <a:pPr algn="ctr">
              <a:lnSpc>
                <a:spcPct val="150000"/>
              </a:lnSpc>
            </a:pPr>
            <a:r>
              <a:rPr lang="zh-CN" altLang="en-US" sz="6000" dirty="0" smtClean="0"/>
              <a:t>课内教学</a:t>
            </a:r>
            <a:endParaRPr lang="en-US" altLang="zh-CN" sz="6000" dirty="0" smtClean="0"/>
          </a:p>
          <a:p>
            <a:pPr algn="ctr">
              <a:lnSpc>
                <a:spcPct val="150000"/>
              </a:lnSpc>
            </a:pPr>
            <a:r>
              <a:rPr lang="zh-CN" altLang="en-US" sz="6000" dirty="0" smtClean="0"/>
              <a:t>课外学习</a:t>
            </a:r>
          </a:p>
        </p:txBody>
      </p:sp>
    </p:spTree>
    <p:extLst>
      <p:ext uri="{BB962C8B-B14F-4D97-AF65-F5344CB8AC3E}">
        <p14:creationId xmlns:p14="http://schemas.microsoft.com/office/powerpoint/2010/main" val="35123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考试 与 教材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data:image/jpeg;base64,/9j/4AAQSkZJRgABAQAAAQABAAD/2wBDAAgGBgcGBQgHBwcJCQgKDBQNDAsLDBkSEw8UHRofHh0aHBwgJC4nICIsIxwcKDcpLDAxNDQ0Hyc5PTgyPC4zNDL/2wBDAQkJCQwLDBgNDRgyIRwhMjIyMjIyMjIyMjIyMjIyMjIyMjIyMjIyMjIyMjIyMjIyMjIyMjIyMjIyMjIyMjIyMjL/wAARCAH0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AoooroOIKKKKACiiigAopQCTgAk1bisGYAu20eneufEYqlh1eo7HXhMDXxcuWjG/5FQAnoM1KtpM4yEOPfitKO3jiOVQA+tS14VfPpXtRjp5n0+F4Xja+Inr2X+bX6Geunvn53A+nNTpZRKMMu4+tWaK8yrmWKq7zt6aHtUMnwVFWjTT9dfzIlgiUYEa/iKcI0HRFH4U+iuSVWpLdtndGhThblil8hMe1FLRWZqJS0UUAFFFFABRRRQAUUUZoAKKM0UAFFFFABRRRQAUUUUAFFFFABRRRQAUUUUAFFFFABRRRQAUUUUAFJS0UAFGKKKAEKg9QDTfJj/55p/3zT6KqM5R2diJU4S+JXITawn/lmPwqB9PU52MR9au0V008diKb92bOSrlmEqq06a+635GW1jMOgVvoaheKRD8yEfhW1SMoYEEAg9jXo0c9rJ/vEmvuPHr8MYaS/dScX96/zMOitKSxjblPlNUpYHiOGHHqK9zDZjQxDtF2fZnzWNyfFYRc01ePdbf5kVFFFd55YUUUUAFFFFABRRRQAUUUUAFFFFABUsMDzNwOO5qSC0aUbmOE/U1pAADAGB6V4uYZtGj+7pay/I+kynIZYj97iLqPRd/8kRwwJCPlHPqaloor5apUlUlzTd2fb0qMKUVCmrJBRSZorM0FopM0ZpgLRRmkoAWikpaAFoptFIBaKKKYBUsFtPcttgieQ/7IzW1onhmbUMT3O6K2IypHV/pXcWtpDZ26QwIFRR2GM+5rKdRR0R5eLzOFF8sNWcLB4T1SfBZEiB/vt/hWhH4Kfb+8uFz/ALJ4/lXY0Vk6sjyZ5riZbNI4yTwVNg+XcJntuJ/wrPufCuqW4yIllH/TNs/pXodFCqyHDNcTHezPJZoZbeQxzRsjjswxUea9Wu7G3voTHPErAjGSoJH0rhtY8M3GnI1xC3m24PP95R71rGopbnrYTM6dZ8s9GYeaM03NLmtT0xc0UlGaADNFFFABRmp7Kznv7lbe3Tc7fkB6mu50fwzBpr+dKwmmx3XhfpUSmo7nHisbSw697V9jjrTRtQvQDDbOVP8AE3ArXg8GXjHM0sSD0DEn+VdwBgYHA9BRWDqy6Hi1M3ry+FJHJDwUuObg5+v/ANaqs/gu6XJgmiYdgxOf5V29FL2sjGOZ4lO/MeZ3ehalZjMtsxX1T5h+lZ3Q4IwRXrtYes+G7fUt00WIrjHBAADH3rSNXud+Hzi7tWVvNHn2aSpbm2mtLhoZ0KOpwQairc9xNSV0LSUlGaBi0UUmaAFzRSZooAWlpuaKAHUlFJmgBaQgEYPI9KWihOwNXKM9l1aIf8BqkQQcEYNbVQXNsJhlcBx39a9/L83lFqnXd137Hy2bZBGadbDK0u3R+nYy6Kc6NG5Vhgim19NGSklKLumfFzhKEnGSs0FFFFMkKKKKACiiigAqzaW/msWYfIP1qOCEzSAdu5rWAAAA6CvFzbMPYx9lT+J/gfR5DlP1iX1ir8Kei7/8BAFCgADAHailpK+TbufeJWCiiigYUUUUAFFFFABRRRQAUUUUAFFFFABV7R7H+0dThtznYTlyPQVRrtPBMAFpc3BAJMgQH0wP/r1E5csbnJjqzo0JTW51KRpFGqIoVVGAB2FOoqvfXkVhaSXEx+VBnHc+1cm58ek5Oy3ZLLNHBGZJZFRB1ZjgVkz+J9MhbCziT/drhNQ1G41K5eWZ2wTlUJyFHtVSuhUV1Pfo5NG16stfI9Fg8UaZKwDTeX/vVqw3ENwu6GVJF9UYGvPrTwvqV5bLcIsaIwyodsEj8qohr3SbshTJBOvXn/ORS9lF/CzKWW0KjcaM9V03PVKa6JKhR1DKwwQe9YmheIYdSiWGYiO6HBBP3/cVu1i007M8irSnSnyzVmcD4m0NNNkSe2VhBJwV67TXPV63PClxA8MgBR1KkGvLL61exvZrZ/vRtj610Up8ysz6LK8W60HTnuvxK9FFFanrBUkML3EyRRqWdyAAKjrtPBun7IJL5wMyfKnHYdf8+1TKXKrnLi8QsPSczZ0nR7fS7ZVRQZcfPIRyT/hWlRUN1dw2Vs087hI16muO7bPkJSnVnd6tk1Z11ren2gO+6jLD+FTk1xmteIp9RmaOBnitvu7c/e9zUWneHL/UoTNEqJH2aQkbvpgVsqSSvJnqU8sjCCqYiXL5HU/8Jdp+7GHx61pWmsWF7tENzGXP8BODXm9/YT6bcmC4QBxyMHII9qr5xyKr2MXsdbymhUjenJ/mevUVyPhXXGkY2N1IzN96N2Oc+1ddWEouLszxMRh5UKjhI5zxdpsc+n/a0XEsPJIHVT1zXCV6zcxCe1liI++hX8xXld1D9nu5oDyY5GT8jit6Mrqx7eT1nKm6b6fkRYpKWkrY9kKKKKBhRRRQAUUUtACUUtFACUtJRQIWikpaAIJ7dZhnowHBrLIKkgjBFbVVbuDepdQNw6+9e3lWYOlL2NT4Xt5f8A+az3KVXi8RSXvLdd/+CZ1FFFfVnwoUUUUAFKAScDrSVcsogxZyOnSufF4hYek6j6HZgMHLGYiNFO1/yLUEQhiCjr1NS0lFfC1KkqknKT1Z+n0qUaUFTgrJC0UlFZmouaKSigBc0UlFAC0ZpKKAFopKKAFopKKAFopKKAFrvfBmP7Ef/rs38hXA12fgm7QQT2jMA+/eq+vHP8qzqr3TzM2i3hnbo0dbXLeNnkW0t1UkIzHdjvXU1Wv7KHULR7eZcqwwD3B9a54O0rnzuFqqlWjUktEeU0d617jwxqkEhVbcyLnhkIOa1dB8LSi48/UYgEUfKmep966nOKV7n1NTHUIU+fmTOssl2WMC4xiNePwrh/GIH9tDHeMZrv8AoPavMddvhf6tLKpyoOxT6gVhRV5XPFylOeIc/L8ylBPJbTxzxNtkjYMD6V6lp92L6whuQMeYoJHoe9eUV23gm6aS1uLdj8sW0qPrnNaVo+7c783oKVL2nWP5M6quJ8Z2Hl3SXq9JAEYe4zz+WK7asDxggbQy2OVkU1jTdpI8fL6jhiI266Hn9GaSius+vJYY/PuI4h1dgv5mvUtPtRZafBbL/wAs0AJ9T3/WvOdBQSa5ZqenmA16fWFZ7I+fzqo+aNPpuFcR4w1My3K2Mbfu4/mfB6t/9au2JABJ6DmvI5pWmmeVjlnYsfxqaMbu5llFBTquo/s/qNr1HRQBo1pjp5Yry2vQvCd8LrSRFn54MIR7dv61pWXunbnMG6KkujMbxuuL62bHBjIz+NcvXp2saRDq1r5cmRImTGw7H/CuHk8M6tHJs+yl+fvKQRRTmuWw8txlL2KhJ2a7lCyeRL2Exkht4xj616uOgrl/DnhuSymN1fIvmDiNM5x711NZ1ZJvQ83NMRCtUShrbqFeXaxga1fY/wCe7/zr0q8nW1spp2IARCcmvK7mY3F3NOesjs5/E5qqC3Z0ZLB80p9COikorc+hFopKKAFopKKAFopKKAFopKKAFopKKAFozSUUALmikopiM+8hEb7x91v51VrXkjEkZUjNZJBBII5FfX5Ri/bUuSW8fyPz/iDL/q1f2sPhn+D6/wCYlFFFeseAKBkgetasEflQqncdaz7Vd1wgPTrWpXzee13zRorbc+y4Xwq5Z4h77L8G/wBAooor54+uCiiigAooooAKKKKACiiigAooooAKKKKACiiigAqxYXj2F9FcpyY2yR6j0qvRSJlFSTi9mer2V7Df2yTwNlWGcHqKs15VYaldabL5ltKVJ6qeQfqK6iw8aRuoW+iCMP4o8kH8K5pUWtj5nE5VVptun7y/E62isJvFulKpIlcn02GsPUPGVzKClmixL/fPLf8A1qlU5M56WX4io7ctvXQ2vEmuRWFtJaxsTcyLgAZ+UHjOa8+p8ssk8jSSuXdjksT1pldMIKKsfSYPCRw1PlW73Cux8DwsFvJT91tgH/j1cdgk4HU16fodkLDSYIiuHK7nz1yeams7Rsc2b1VGhydZf8OaNYPi9guguPWRRW9XI+NbwBIbMEbsiQj25FYU1eSPDwEHPEQt3ucbRRRXYfYmn4fYLr1mT/fxXpteS2c32e9hmzjY4Y/nXqttMtxbRTqcrIgYfiK5q61TPnc6g/aRn0tYkddyMvqMV5CylHKt1Bwa9frzvxTpq2GpeZGpEU2Wz/tZ5ooNXsLJqqjUlTfX9DDrV0DVRpOoiR8mFxtfHb3rKoroaurM9+rTjUg4S2Z63BPHcwJNE26NxlT7VLXmGna5faXkQSAxnqjjIrqLPxnayIPtUZibvsywrmlSktj5nEZXWptuC5l+J09Fc9N4w01EzEXdvQriue1DxZf3gaOLbBEeMJ1I+tKNKTIo5biKj+Gy8y/4r1yKeM6fbEnDfvW6dOwrkqOp5OaK6YxUVZH0uGw8cPTUIhRRRVHQFFFFABRRRQAUUUUAFFFFABRRRQAUUUUAFFFFABWfexFZfM7N/OtCoLxd1ux9Oa78srujiY9no/meTnWFWIwc11jqvl/wLmZRRRX2x+alywX53f0GKvVt6H4Qe90qC8W5RPOG7G3J64rS/wCEHl/5/U/75NfC5liY1cVN32dvu0P0DKcThcNhIU3LXd77vU5Kiut/4QeX/n9T/vk0n/CDy/8AP6n/AHya4PaQ7npf2lhf5vzOTorrP+EHl/5/U/75NL/wg8v/AD+J/wB8mj2kO4f2lhf5vzOSorrf+EHl/wCf1P8Avg0n/CDy/wDP6n/fJp+0h3D+0sL/ADfmcnRXWf8ACDy/8/if98mj/hB5f+fxP++TS9pDuH9pYX+b8zk6K63/AIQeX/n9T/vg0n/CDy/8/qf98Gj2kO4f2lhf5vzOTorrf+EHl/5/U/74NH/CDy/8/qf98U/aQ7h/aWF/m/M5Kiut/wCEHl/5/U/74NJ/wg8v/P6n/fBpe0h3D+0sL/N+ZydFdb/wg8v/AD+p/wB8mk/4QeX/AJ/U/wC+aPaQ7h/aWF/m/M5Oius/4QeX/n9T/vg0v/CDy/8AP6n/AHwaPaQ7h/aWF/m/M5Kiut/4QeX/AJ/U/wC+TSf8IPL/AM/qf98mn7SHcP7Swv8AN+ZydFdZ/wAIPL/z+p/3yaX/AIQeX/n9T/vg0vaQ7h/aWF/m/M5KlVS7BVBYnoAM118fgfkebe8d9qVs6f4b0/T5BKkbSSjo8hzj6DpSdWK2MaubYeC93VmL4b8NuHjvrxdu0ho42HP1NdjRRXPKTk7s+exGIniJ88xGZUUsxwAMk15drN6NQ1We4UnYWwufQcCum8V660H+gWrAMy/vWHOAe1cXW9GFtWe3lGEcE60uu3oFFGaStj2ha73wfqCz6b9lLfvICeD/AHTXBVb03Up9MuhPA3sy9mHpUThzKxx47DfWKLit+h6rVHVtNj1Wxa3chTnKtj7pqayu4760juIjlXGfp7VYrj1TPkk5U53WjR5ZqOlXWmXDRzxnaOjj7pH1qlXrVzawXkJhuIlkjPUGueufBVlISbeaWL2PzCumNZP4j38Nm8HG1bR/gcNRXXf8IO3a9H/fFH/CDv8A8/q/98VXtYdzr/tLC/zfgzkaK67/AIQd/wDn9X/vij/hB3/5/V/74o9rDuH9pYX+b8GcjRXXf8IO/wDz+r/3xR/wg7/8/q/98Ue1h3D+0sL/ADfgzkaK67/hB3/5/V/74o/4Qd/+f1f++KPaw7h/aWF/m/BnI0V13/CDv/z+r/3xR/wg7/8AP6v/AHxR7WHcP7Swv834M5Giuu/4Qd/+f1f++KP+EHf/AJ/V/wC+KPaw7h/aWF/m/BnI0V13/CDv/wA/q/8AfFH/AAg7/wDP6v8A3xR7WHcP7Swv834M5Giuu/4Qd/8An9X/AL4o/wCEHf8A5/V/74o9rDuH9pYX+b8GcjRXXf8ACDv/AM/q/wDfFH/CDv8A8/q/98Ue1h3D+0sL/N+DORorrv8AhB3/AOf1f++KP+EHf/n9X/vij2sO4f2lhf5vwZyNFdd/wg7/APP6v/fFH/CDv/z+r/3xR7WHcP7Swv8AN+DORpsi7o2X1BFdh/wg7/8AP6v/AHxR/wAIO/8Az+r/AN8U41oxaaYpZhhJRcXLfyZ5viitLW9LbR9Uls2kEhUBtwGOozRX6JRqKrTjUjs1c/MakeSbj2PVtAgW30CwjQkjyVbn3GT/ADrSrmtO8UaVb6ZawvM4eOFFP7s9QAKs/wDCW6P/AM93/wC/bf4V+a1lKVSUrbtn1McFiErcj+43KKw/+Et0f/nu/wD37aj/AIS3R/8Anu//AH7as+SXYf1TEfyP7jcorD/4S3R/+e7/APftv8KP+Et0f/nu/wD37ajkl2D6piP5H9zNyisP/hLdH/57v/37b/Cj/hLdH/57v/37b/Cjkl2H9TxH8j+5m5RWH/wluj/893/79t/hR/wluj/893/79t/hRyS7C+qYj+R/czcorD/4S3R/+e7/APftv8KP+Et0f/nu/wD37b/Cjkl2D6piP5H9xuUVh/8ACW6P/wA93/79t/hR/wAJbo//AD3f/v23+FHJLsH1TEfyP7mblFYf/CW6P/z3f/v21H/CW6P/AM93/wC/bf4UckuwfVMR/I/uNyisP/hLdH/57v8A9+2/wo/4S3R/+e7/APftv8KOSXYf1PEfyP7mblFYf/CW6P8A893/AO/bf4Uf8Jbo/wDz3f8A79t/hRyS7C+qYj+R/cblFYf/AAluj/8APd/+/bUf8Jbo/wDz3f8A79t/hRyS7B9UxH8j+43KKw/+Et0f/nu//ftv8KP+Et0f/nu//ftv8KOSXYPqmI/kf3G5RWC3jDSV6SSt9Iz/AFqhc+OIQMW1q7H1kOP5U1Tm+hccBiZbQf5HWMwVSzEBRySe1cnr3iqMRNbadJmQnDSAcAexrntS1691Q4lYLH2RRxWXW0KNtZHrYTKVBqdbV9ug4ksSWOSeppKSitz2xaKKSkMWikpaYGhpOsXGlXCtG5MWfnjPQ/h616Hp+rWeppm2lBYdUPDD8K8rqSGeS3lWWFyjryCKznTUtTzsZl0MR7y0l/W569RXB2fjS8hVVuYkmA43D5T/AIVrxeNdPf8A1kU6H2ANc7pSXQ8GpluJg/hv6HS0VhDxfpB/5ayD/tmaP+Eu0j/nrJ/37NTyS7GX1PEfyP7jdorC/wCEv0j/AJ6yf9+zR/wl2kf89ZP+/Zo5Jdg+p4j+R/cbtFYX/CX6R/z1k/79mj/hLtI/56yf9+zRyS7B9TxH8j+43aKwv+Ev0j/nrJ/37NH/AAl2kf8APWT/AL9mjkl2D6niP5H9xu0Vhf8ACXaR/wA9ZP8Av2aP+Eu0j/nrJ/37NHJLsH1PEfyP7jdorC/4S7SP+esn/fs0f8JdpH/PWT/v2aOSXYPqeI/kf3G7RWF/wl2kf89ZP+/Zo/4S7SP+esn/AH7NHJLsH1PEfyP7jdorC/4S7SP+esn/AH7NH/CX6R/z1k/79mjkl2D6niP5H9xu0Vhf8JdpH/PWT/v2aP8AhLtI/wCesn/fs0ckuwfU8R/I/uN2isL/AIS7SP8AnrJ/37NH/CXaR/z1k/79mjkl2D6niP5H9xu0Vhf8JdpH/PWT/v2aP+Ev0j/nrJ/37NHJLsH1PEfyP7jdorC/4S7SP+esn/fs0f8ACX6R/wA9ZP8Av2aOSXYPqeI/kf3HKeObOP8A4SASbmzJCrH65I/pRTfFGpWmp6nHNbyMUWEIcoeuWP8AWivscDjqcMPCEpWaXmefUyjGzm5Rp6fIx6KD1NJXzh+iC5ozSUUALmjNJRQAtGaSigAzS5pKKAClzSUUAGaKKKAFzRSUUALRmkooAWjNJRQAuaTNFFAC5ozSUUALmkoooAXNGaSigBaM0lFAC0ZpKKAClpKKAFopKKAFozSUUALRmkooAXNGaSigBc0ZpKKAFzRmkooAXNGaSigBc0ZpKKAFozSUUALmjNJRQAuaM0lFAC5ozSUUALmjNJRQAtFJRQAo+gopR0opXEN70UmaKZQtFJRQAtFJRQAtFJRmgBaKSigBaKSnIrSOFRSzE4AA5NFhPQSius0v4f6pehJLlktIm5+cZbH0rs7HwHottGPOg+0P3ZiQPyzXoUcsr1dbWXmeTic6wlB2vzPy/wA9jyCivb/+EV0ILj+zLfH+7VK88C6HcxMI7YQuejITwfpmuiWTVktGjkjxHh27OLX3HjtFdlqnw71G1LPZSpdRgE4+630xnn864+aKSCVopUZJFOGVhgivNrYarRdpqx7OHxdDEK9KV/67DaKSisbHSLRSUUALW94Z8NP4ie4UTeSIlB3bcgk9qwK9e8Baa9j4eEkqbJZ5C5BHOBwP5V3Zfh1XrWktOp5eb4uWFwzlB2k3ZHCaj4K1mxdvLtXuYh/HEM5/Dr+lYMsE0LbZYnjPo6kfzr6CxUNxZ290my4hjlX0dQa9Srk0HrTlY8OhxHVirVYJ+mh8/wBFexah4G0W8ViluIJSOGjzgH1xmuRvPhtqUO5rW5huAOgOUY/0/WvOrZXiKeyv6Hr4fPMJV0k+V+f+ZxdFal54b1ixP7+wmA/vKu4fpWWQVJBBBHUGuGVOUHaSserTqwqK8Gn6BRSUVBoLRSUUALRSUUALRSUUALRSZooAWikooAWikooAWikooAWikooAWikozQAtFJRQAtFJRmgBaKSigBaKSigBaKSigBaKSigBwOBRTaKLCsFFFFAwooooAKKKKACiiigAooooAkt4JLq5jgiXdJIwVR7mvWvCfhKLRIhPc4e9dfmIPCD0H+Nc/wDDnRg9xLqc8Z+T5IcjjJ6mvSsCvosrwcVFVprXofIZ7mUnN4am9Fv5+Qm0UtFFe0fMhRRRQAm0Vz3ibwtba7bFl/d3a5KSdj7H24roqMZrOpTjUi4TV0a0a06M1UpuzR8/XlnPYXcltcpslTquc1BXpfxI0hHs4tUjj/eRsI5CO6noT+PH415pXyOLw7w9Vw6dD9Dy/GLF0FV69fUKKKK5jtL+i2B1PWLWz7SSDd9O9e7xqEQKOg6V5v8ADjSWa5n1OWM7VTZCx6EknJ/DH616SOlfTZTR5KPO/tfkfEcQYn2uJVNbR/N7/oLRRRXqnghSYpaKAE2iuS8cWmmRaLPeXFsGuDhImBIw3Y8V1pNeR+Otbk1DWZLRJM2tuQoUdC3c/rj8K4Mxqxp0HdXvoj1cnw862KXK7Jav07fM5Siiivkj9ACiijGelMAoq/baHql3jyNPuXB6HyyAfxPFa1t4D12cjfbLEO5dxW0MPVn8MW/kc1TGYen8c0vmc1RXodr8MgyBrrUGRu6pGD+ua04fhvosZzJLdy+xkAH6CuqOVYmXS3zOCpn2ChopN+iPKaK9kj8DeH4v+XIt/vyMf61cj8L6HGPl0y3+pTNbxyas95I5ZcSYZfDFv7v8zw+ivek0XS0+7p9sP+2YqUadZL0s7cf9sxWiyWXWf4GT4lh0pv7zwHB9DSV9AfYbT/n1g/79ikbTrFhzZ25/7Zin/Ysv5/wF/rNH/n3+P/APAKK94fQtKkGH0+2P/bMVSm8I6DMPm02Ff9wFf5VEsmqdJI0jxLR+1B/geKUV61cfDvQ5s+WtxB/uSZ/9CBrE1H4aSRx7tPvDM39yVQv6/wD1q555XiYK9r+h2Us9wdR2ba9UcBRWxe+F9ZsCfOsJSo/ijG4fpWOQQcEYNcE6coO0lY9SnWp1VeEk15BRRRUGgUUUUAFFFFABRRRQAUUUUAFFFFABRRRQAlGaSimA7NGaSigAzS5ptFAC5pc0lJQAuaXNNpaAPdvD9sLTQLCEDGIVJ+pGT/OtOqmmOJNLs3HRoUI/75FW6+4ppKCS7H5dWblUk3vdhRRRVmYUUUUAFFFFAFXULZLyxmgkUMrr0P5ivA5FMcroeqkg/hX0HKdsbk9ApNfP12wa8nYdDIx/WvBzpL3H6n1fDMn+8j00/Uip8SNNKkSDLuwVR6k0yux8AaCmpaib6YEx2rKyjHDN2/Lg15FCi61RQj1PosXiI4ajKrLoek6NYDTNJtrMYzEgDEdz3q/SAYpa+0jFRSiuh+aTm5ycpbsKKKKZIUUUUAYXinXItD0xpWBMsoKRKP72Ov0rxYCSeXAy8jn8Sa9w1Xw7Ya1PHLfo8wjGFj3lVHvxU1romm2QAtrG3jx3CDP515WMwNXFVLtpRWx72XZpQwNFqMW5vft5Hk1n4L168wVsjEp/imYKK3bT4Y3bAG7v4o/VYlLfqcV6WBilqqeU4ePxXZNXiDFz+G0fRf5nLab4E0ix5ljN03Yyjp+Vb9tp9pZri2tYYR/sIBVqiu6nQp0/gikeVWxVas71JNgOlFFFamAUUUUAFFGaTIoAWijNGaACijNJmgBaKTNLQAUUUUAFZeqaBp2rROtzaxlz0kCjcD65rUoqZQjNWkrouFSdOXNB2Z5Zq3w5v7UeZp0ouk7ox2uP6GuNmikgmeGVCkiHaynqDX0KeRWDrPhPTNZR2mhEdwRxPHww+vr+NePicpjJXo6PsfRYHiCcXy4nVd1v8zxTNLmtTXvD93oN35U6lo2+5KB8rf8A16ya8GdOVOTjJWaPrKVWFWCnB3THZpM0ZpKg0HZpM0maM0AOpM0Zo7UALRTaWgBc0U2igAopKKAFopKM0ALRSZooAWikooAWikozQB7B4E1iPUdEjtcnzrQBGyeo7H+ldXXh/hbXToGsLcMN0DjZKB12+o+le0WV5Df2sVzbvvilXcpxjivq8uxKq0lF7o+CznAvD4hzS92Wvz6osUUUV6B44UUUUAFFFRzzJBE0sh2ogLMfQChuwJX2MPxjqw0nQJXVsTSkJGAevPP6ZrxWuj8YeJB4gv08lStrCMJuHJPc1zdfKZjiFWq+7sj7/JsE8Lh/fVpS1f6EkUTzyrFEhd2OFUDkmvbvC+l/2RoNtbMoEu3fJjux5/8ArfhXC/DrRftWpNqco/dW/wAqD1c/4CvUgMV6WU4blj7Z9dvQ8XiHG881ho7LV+otFFFeyfNBRRRQAUUUUAFFFFABRRRQAUUjHaM1iar4s0nR38u5uCZMZCRoWP59KidSMFebsjSlSqVZctOLb8jcpM153e/E/wC8tjYfRpW/oK5rUfGmtajGY5J0jjPVY0Az+dcFXNaEPh1PXoZBi6nxJRXn/wAA9fudUsbPP2m7hix1DOAfyrEuvHmg2wOLlpj6RoTXjjOzsWZiSe5pua8+ec1H8EUj16XDdFfxJt+mn+Z6dc/E+zUkW2nTSe7uE/oawLv4h6xMx+zlIFPbAYj8cVyGaM1yVMxxE/tW9ND0KWT4KlqoX9dTdl8Ya9KedSlX2XAqs3iLWGPzalc/99msuiuZ16r3k/vOyOFoR2gvuRpDX9WByNRuf+/hqePxVrkX3NSnx6E5rGozQq1RbSf3jeGoveC+5HYaf8Q9Vt5QbwLdRj+HhD+eDXXad8QtHvTtn32j/wDTTkfmK8hzRXXRzLEU+t15nn4jJcJW15eV+Wn4bH0PDPFcRLLC6yRsMhlOQakrxHw/4pvtAkCxESWxbLxMOv0PavXtI1e11myW6tWJU4BUjBU+hr3sJjoYhWWj7HyeY5XVwbu9Y9/8zQooFFdp5gUEZoooAqX+n2uo2rW93EssTdQa8b8S+H59B1Fo2G63cloXA4Iz0+or2/FZ2s6VBrGnTWcw4dflYdVPUH8wK4cbg44iGnxI9TK8ylg6lnrB7r9Twaip720ksL2a1lAEkTlWx7VXr5Rpp2Z+gRaklJbMWikoqRi0UmaKAFopKM0ALRSZooAKKM0UxhRSUuaACijNJmgBaKKKACijNGaACuh8OeLLzQZBED5lozDdGwzjnkrzwa57NJmtKVWdKXNB2ZjWoU68HCorpnuul+I9M1ZF+zXaGRv+WTHDj8K1h0r51BIORwa2dN8VavpeRBdM4/uykuB+BNe1RzhbVY/cfM4jhp70J/J/5/8AAPcqD0ryMfEfWwMEW5Pr5dZmo+L9Z1KPZNcmNfSHKfyNbyzegl7qbOSHDuKbtJpI9c1HXNO0pSby7jjYDOzOWP4V5h4m8ZXetNJbQMYrHPCgYZx/tc1y7MWYsxJY9STSV5mKzKpWXKtEe7gcko4WXPJ80vPp6IKsWNlNqN7DaW67pZWAFV816v4E8N/2dp639yg+0z/Mo/uJ2/OsMHhniKnL06nVmONjg6Dn1eiXmdTp1hDptlDa26hUjUKPf3NW6KK+uSUVZH51KTk3KW7CiiimIKKKKACijIozmgAooooAQ9K5DxJ4k1qwZo9P0mYqAczPEXH1GDx+NdhQayrU5TjaMrG+HqwpT5pwUl2Z4VqHiTWNRyt1fTEZ+4DtH5Csokkkkkk9zXvWo6RY6nEY7q3jfP8AFtG4fQ15d410LTdCuII7N5fMlBZkY5CjtXz2MwFWmnUlLmR9jlmbYevJUYU+V9lt+hytFGaM15Z7wUUUUAFFFGaACiiigAopKWgAoozSZoAWug8I68dD1YNJIRaSjbMAM/Q1z2aM1pSqSpzU47oxr0IV6bpz2Z9EwyLLEsiMGVhlSO4NPrmPAmofbvDECH79uTEfoOn6V09fZUaiqU1NdT81xFF0asqT6OwUUUVoYhRiiigDzr4j6NGsUeqQRAOX2zMO+Rwf0rzmvc/E1p9t8OX8OOfKLD6jn+leGV8zm1FQrcy6n3HD+IdXDckt4u3y6BRSUua8s94KKKKACikzRmgBaKKKAEooooAKKKKACiiigAooooAKKKKAFAJOAM0lejfD/wANPGX1S9hXbJHtgVxng9W/pU3irwIbuX7ZpEccbYO+HpuPqO34V6Cy6q6PtV9x5Es6w8cS6EnouvS/Y8zoqSaCW2maGaNo5FOGVhgio64Gmtz1001dBRRRSAKKK3/C/hu41zUEJjK2aENLIRwR6D1JrSlTlUkoxWrMq9aFGDqVHZI0fA3hmPV7l7y9jZrWLhVPAdv/AK1etooRAqgBQMADtUNtawWsCw28axxr0VRgCp6+swmGjh6fKt+rPz3MMdPGVnN7dF2Ciiiuo4AooqG6uobOBpriRY4l6sxwBSbSV2NJt2RLkVmarr+m6RCWurqNWx8se7LN+A5rzLxB421DULyeOyuHgs84ULwxHrnrzXKszOxLMST1JPNeNXzeMW40lfzPpsJw5OSUq8reS3PQ28eajq2qRWGk26RCVwgkZd7AH+LHTgc16JChjiVSxcgAFj1J9a4r4d6J9l01tRnjUS3BzHkchB3/ABruAMV24JVXD2lV3b/A8vNHQjV9jh42UdL92LRRRXaeYFFFITgZoAr393FY2Ut1MwWOJSxJOOleIeINXk1vV5rx+EJ2xr/dUdK6bx94oi1Bk02ykJijYmZgeGI6D8Oa4WvnMzxftJezg9F+Z9rkWXewh7eovel+C/4IUUUV5B9CFFFFABRRRQAUUUUAFFFFABRRRQAUUUUAej/C+4Jj1C2zwCrgfXIr0UdK8p+GshXWZkH8aDP4Bq9Wr6rLJXwy8rnwOew5cdLzs/wCiiivQPHCiiigBkkYljeNhlXBBHsa+fLu3a0ungfO5Dg5r6GrxTxvAIPFd4AMBirD8hXjZxC9OM+z/M+l4aq2rTp91f7v+HOeooor54+xCiiigAooooAKKKKACikopjFopKKAFopKKAFopKKAFzWv4c0V9c1eK2wwhzmVwOg9PrWQql2CKCWJwAO9e2eEtFGiaJFE6AXEn7yY98nt+Fd2Awvt6muy3PJzfH/VKHu/E9F/n8jdjiSKNY0GFUAAegp20UtFfVn59uc54j8I2OvKZTmK724WUH07EV5Lq+j3ei3ptrpfm6hlB2t9Ca99qhqek2WrQeRewLKmcjPUH2NedjMvhX96Okj2stziphXyVPeh+K9P8jwKit/xL4VvNDupGWJ3sicpKOcD0b0Nc/XzVSlKnLlkrM+3oVqdeCqU3dM09C0yLVdSjt57uK2jJGWc4J9h717fp9lBYWUVrbLiKNQF5zXz7XSaF4z1PSJo0knae0GA0T/MQPbng16GX4ulQdpR36nj5zl1fFpOnLRdD2kDFFY2jeJdN1xcWk480dYn4b8q2R0r6SE4zXNF3R8TUpTpS5Kis/MKKKRjgVRAjttGcgDuTXlPjvxONUuBp1qym1iIZnBB3tj+QzWl458XL5T6Vp83z7is7r0A9Af515xXg5ljb3o09uv+R9bkeVONsTWWvRfr/kLW54U0Ma9rSW8m4QIpeUj09PxrEjR5ZFjjUs7EBVHUk17V4T8ProGmhGANzLhpW69un4Vx4DC+3q67Lc9TOMesJQai/elt/mbkEKW8KRRjCIoVR7CpaKK+qSsfn176sKKKKAA9K5zxVf6pBZm20uxlmkmQgyohYR9u3eujpMD0qKkHOLinY1o1FTqKbje3Rnhn/CLa4f8AmG3X/fpv8KP+EV1z/oGXP/fpv8K90xRXlf2PS/mZ7/8ArLX/AJF+J4X/AMItrn/QMuf+/Tf4Uf8ACK65/wBAy5/79N/hXulFH9jUv5mH+stf+RfieF/8Irrn/QMuf+/Tf4Uf8Irrn/QMuf8Av03+Fe6UUf2NS/mYf6y1/wCRfieF/wDCK65/0DLn/v03+FH/AAi2uf8AQMuf+/Tf4V7pRR/Y1L+Zh/rLX/kX4nhf/CK65/0DLn/v03+FH/CK65/0DLn/AL9N/hXulFH9jUv5mH+stf8AkX4nhf8Awiuuf9Ay5/79N/hR/wAIrrn/AEDLn/v03+Fe6UUf2NS/mYf6y1/5F+J4X/wi2uf9Ay5/79N/hR/wi2uf9Ay5/wC/Tf4V7pRR/Y1L+Zh/rLX/AJF+J4JeaFqdhAZ7qymiiBxudCBn8azq9g+In/Ipyf8AXZP6149XlY3DRw9Tki76H0OV4yWMoe1mra2Oz+HH/Ieb/d/o1etV5L8N/wDkPt/u/wBGr1qvbyr/AHf5s+W4h/31+iCiiivSPDCiiigAryL4jxbPEqv/AH4VP5cV67Xl3xQjxqdjJjrCV/I//Xrzs1jfDvyaPayCVsal3TOEopKK+XPvRaKSigBaKSigBaKSigAopKKAFopKKAFopKKAFopKM80Aeg/DrQGe4bV51wiApCCOpI5P5H9a9MHSuH8J+M7C6hWxuUgsWjUKnzYRgB2z0NduHUqCDkHuK+swCpRopU3c/PM3lXlinKvG3b0HUUUV2nlhRRRQBFNCk8bxyIHRwQykZBFeS+KvBM2ixte2rmaz3fMD96P0z6ivX6hnt47mB4ZkV43GGVhkEVy4rCwxEbPfozvwGYVcFU5o7Pddz54ortPGfg46bIb3TYXa0ILSIoyIv/rVxVfLV6E6M3CZ+gYXFU8VTVSm9H+A5WKsGUkEdCK7nQviLLZwx22pQtNGvy+ch+cD3B61wlFOjiKlF3g7CxWCo4qPLVVz3/TtWstWg86yuFlUdcdR9RXJ+MfGa6eZtLsRuuChWWTPEeR29683stTvdNl8yzupIGPGUbr9aryyyTytLK7PI5yzMckmvQq5rOdLlirPqeLhuHqdKvzzfNFbLz8xueaKSt3wr4ebxBqnkuXS2jBaSRR09B+NeZTpyqSUY7s96tVhQpupN2SOj8AeGJJJotauCBEpPkp3J6bvp1/KvTqgtbWKzto7eBAkUahVUdhU9fW4XDxoU1BfM/OcfjJ4us6ktunoFFFITiug4xaKimuYLdQ000cYPALsAP1qH+1NP/5/rb/v6v8AjUuUVuylCTV0i3RVVdSsXYKl7bsx4AEqkn9asg5ppp7CcXHdC0UUUxBRRRQAUUUE4oAKKqtqVijMr3turKcENKoIP50n9qaf/wA/1t/3+X/Gp549y/Zz7Mt0VU/tTT/+f62/7/L/AI0f2pp//P8AW3/f1f8AGjnj3D2U/wCVluiqn9qaf/z/AFt/39X/ABo/tTT/APn+tv8Av8v+NHPHuHsp/wAr+4t0VU/tTT/+f62/7+r/AI0f2pp//P8AW3/f5f8AGjnj3D2U+zOe+Iv/ACKcn/XZP6149XrXxAvrSfws6Q3UMj+ah2pICf0rySvm81adfTsfb8PRawjTXV/odp8N/wDkPN/u/wBGr1qvJPhv/wAh9v8Ad/o1et16mVf7v82eDxD/AL6/RBRRRXpHhhRRRQAV518Uo/3emye8in9K9Frg/iimdIsXx0nI/NT/AIVxZir4aX9dT1MmdsdT+f5M8uopKK+TP0MWikooAWikooAWikooAKKTNGaYxaKTNGaQC0UmaM80wFopM0ZoAWuo8OeNrzRFEEyG5tc/dZjuQf7NctmjNa0q06UuaDszDEYaliIclVXR71pPiLTdaX/Q7hWcDJjPDD8K1Ac189WOoXWm3S3NnM8Mq/xKeo9D6ivQvDvxFWUpbaugWQkATrgKef4h2r3sLmcKnu1dH+B8fmGQVaN50Pej26/8E9EopkciyoHRgykZBByDT69U+eCiiigBjoGUqwBBGCCOteUeL/Bc2mvLqNl+8tGYlowuDEP8K9aqK4giuIHhmQPHICrK3QiubFYWGIhyy36HdgMfUwdXnhs913Pnaiuj8Y+HV0DUUEBY2sy7kLdj3Ga5uvlKtKVKbhLdH6Jh68K9NVYbMWikzRmszUu6Zptzq1/HZ2qbpHPXso7k17X4f0KHQdLW0ibe2SzybcFjXD/Di90qO5e3aHZfuvEzsCGGeg9O35V6cvSvosrw8Iw9re7f4HxXEGMqzq/V2rRX4+foKOlFFB6V6x86ITiqWqanbaVYvd3ThY0H4k+g96lvbyGxtZLid1WONSxJOOleL+JPFV34gnKsTHaK2Y4R/M+p/wAa4sZi44ePm9j1Msy2eNqdord/ohniXxDN4i1ATMpjhQbY4t2cep+tYtJmjNfL1KkqknKW7Pv6NGFGCp01ZI0dB/5D1j/12Wve4/uL9BXgmg/8h6x/67LXvifcX6Cvcyf4Jep8nxN/Fp+g6iiivZPmAooooAKQ0tBoA8C8Qf8AIy6r/wBfkv8A6Gazq0fEJ/4qXVf+vyb/ANDNZua+Kq/G/U/UsP8Awo+i/IWikzRmoNhaKTNGaAFopM0ZoAWikozQI7T4bf8AIfb/AHf6NXrdeR/Db/kPt/u/+ytXrlfTZV/u/wA2fCcQ/wC+v0QUUUV6R4YUUUUAFcX8TIzJ4bgI/hulP/jj12lct4/j3+F5Cf4X3f8AjrVzYxXoTXkd2WS5cZTfmeNUUmaM18gfpQtFJmjNIBaKTNGaAFopM0UAJRRRVCCiiigAooooAKKKKACiiigAooooGbeieKdU0SVBBcM1uD80L/MpH0r1bQvFena8NkEhS4AyYX4b6j1rw6lVmRgysQw6EHBFd2Fx9ShpujyMfk9DF+98Mu6/XufR46UVxHg7xnHqccWnXpK3o+VG7SAD+ddvmvpKNaFaHPBnw2Jw1TDVHTqKzCiiitTnOe8ZaN/bOgSwxqDPGQ8RPYg8/pmvESCCQRgjtX0cwzxivANctvsmu30H9ydh+teFm9JJxqLrofXcNYhuM6D2Wq/Uz6KKK8U+pHI7RuroxVlOQQcEGvSvB/jgSqbLWLoCTrHM4xn2J/lXH23hDXbu2juILFnikXcrbl5H51L/AMIP4i/6Bz/99L/jXdhniaMuaEX9z1PKxywOKg6dWav3uro9uUhlBByCOtVb6/ttOtHubuURQp1Y1yXhWTxHpcEdhqOlyPbICFlVgWX0GM8isnxTYeKPEdxGBpTw20WdieYpJ9zz1r3J4tqlzRi+btZnyVLLYvEeznUXIut1t9+/5HPeK/Es2vak+yRhZIdsSdMj1PvXPV0P/CD+Iv8AoHP/AN9L/jR/wg/iL/oHP/30v+NfP1KWIqSc5Rd35M+zoV8FQpqnCcUl5o56iuh/4QfxF/0Dn/76X/Gj/hB/EX/QOf8A76X/ABrP6tW/kf3G317Df8/I/ejP0H/kPWP/AF2WvfU+4v0FeP6R4O1621e0mlsGWNJAzHcvA/OvYEBCqD6V7eVU5whLmVj5TiKtTq1IOnJPTo7jqKKK9Y+cCiiigAoNFIaAPAvEP/Iy6r/1+Tf+hms2uv1nwdr11rmoXENgzRS3Mjo24cgsSD1qj/wg/iL/AKBz/wDfS/418jUw9ZzdovfsfpNDG4ZUop1I7LqjnqK6H/hB/EX/AEDn/wC+l/xo/wCEH8Rf9A5/++l/xqPq1b+R/ca/XsN/z8j96Oeorof+EH8Rf9A5/wDvpf8AGj/hB/EX/QOf/vpf8aPq1b+R/cL69hv+fkfvRz1FdD/wg/iL/oHP/wB9L/jR/wAIP4i/6Bz/APfS/wCNH1at/I/uYfXsN/z8j96OeorW1Hw1q+k2v2m9tGih3BdxYHk/Q1k1nKEoO0lY3p1YVFzQaa8jtPht/wAh9v8Ad/o1euDpXkfw2/5D7f7v9Gr1wdK+jyr/AHf5s+H4h/335IKKKK9I8MKKKKACue8aru8LXfHRSf0NdDWH4uGfCuo+0LH9KxxCvSl6M6cG7YiD81+Z4XRRRXxx+nBRRRQAUUUUAFFFFABmikooGLRSUUAFLmkooAWjNJRQAtFJRQAuaKSigBaKSigCW2uZbS5juIHKSxsGVh2Ne96NqUeq6VbXiMpMiAsB2buPzr5/r034WXDPa39uScI6uOemQR/SvUyqs41fZ9GfPcRYWNTD+26x/J6HolFFFfRnxAV4Z4yUL4u1HH/PTP6V7nmvCfF8gl8Wakw7TEflXk5v/Cj6n0fDS/2ifp+qMWjNJRXzx9qe9+GP+RZ07/rgta1ZPhj/AJFnTv8Argta1fZ0f4cfRH5dif48/V/mFFFFaGAUUUUAFFFFABRRRQAUUUUAFFFFABRRRQAUUUUAFFFFABRRRQAUUUUAcf8AEr/kVP8At4T+Rrx/NewfEv8A5FQf9fCfyNePV81mv+8fJH3fDv8Aufzf6HafDX/kPt/u/wBGr13tXkXw1/5D7f7v9Gr12vTyr/d/mzwOIf8Affkgooor0jwwooooAKxfFgz4V1P2gb+VbVYni448Kaj7wN/Ksq/8KXozown+8Q9V+Z4VRmkor40/UBc0UlFAC0ZpKKAFzRSUUAFFJmigYtFJRQAtFJRQAtFJRmgBaKTNFAC0UlFAC0UlGaAFr0z4VwlYNRn7MyJ+QJ/rXmagswVQSxOAB3r3rw7pa6RotrbBAsgQGXHdu9eplVJyrc/RHz/EWIVPC+y6y/TU16KKK+jPhhrHAye1fPmrzm51i8mP8czH9a9v8SaiulaFc3bHG1Qo+pIH9a8EJLEknJNeHnE9Yw+Z9bwxRdqlV+S/X/IKKSivEPrD3Xw1d26eG9PVp4lIhXILitb7ba/8/MP/AH2K+dKK9iGbOMVHk28/+AfL1OGozm5+03d9v+CfRf221/5+Yf8AvsUfbbX/AJ+Yf++xXzpRVf2w/wCT8f8AgEf6rx/5+/h/wT6L+22v/PzD/wB9ij7ba/8APzD/AN9ivnSjNH9sP+T8f+AH+q8f+fv4f8E+ivttr/z8w/8AfYo+22v/AD8w/wDfYr51zRR/bD/k/H/gB/qvH/n7+H/BPosXlsxAW4iJPQBxUwOa+f8AQP8AkP2P/XZa9/j+4v0Fehg8W8Qm2rWPGzTLVgZRipXv5WHUUUV2nlBRRRQAUhOKWgigCA3lspKtcRBgcEFxxR9ttf8An5h/77FeDeIf+Rl1X/r8m/8AQzWbXiTzdxk1yfj/AMA+rp8NRnBS9puu3/BPor7da/8APzD/AN9ij7ba/wDPzD/32K+dc0VP9sP+T8f+AX/qvH/n7+H/AAT6K+3Wv/PzD/32KPttr/z8w/8AfYr51qzaWF5fNttLWacjr5aFsfWms3k3ZQ/H/gClwzCKvKrZen/BPoH7ba/8/MP/AH2KX7ba/wDPzD/32K8ch8A69JbyTPbrEFQttZvmPtgd65ernmdSnbnp2v5/8Ayo5BQrNqnXvbey/wCCeu/Ee5gl8LbY5o3b7QhwrAnoa8jpM0V5WKxDxFTntY+jy/BLBUfZKV9bna/DX/kPt/u/0avXa8h+Gn/IwN/u/wBGr16vcyr/AHf5s+Q4h/335IKKKK9I8MKKKKACsHxi2PCt97xMP0Nb1c345fZ4WufcEfoaxxDtSl6M6sEr4mmvNHiVFJRXxx+ni0UmaKAFopKKAFopKKACikopgLSUUUAFFFFABRRRQAUtJRQAtFJmigBaKStLQ9Futc1BbW2Qnjc7dAo9zVQg5yUY7kVKkacXObskdH4B8Mtqd4mqTMBb20o2r3dhz+Q4r16qWm6dBpenw2dsgWKNcD39Sau19VhMOqFPl69T84zLHSxldzey29AoopDXUcBwnxRvfK0i1sx1ml3H6KP/AK9eU12HxHv/ALX4k+zq4ZLeMLgdieT/AErjq+WzCpz4iXlofomS0PY4KCe71+//AIAveumsPAet6jYw3cMcIilUMm+TBINc0il3CqMseAK+h9NhFvptrCowEiVR+VXl+FhiHLn2RjnWY1MFGHsrXd9/I8l/4Vt4g/uW3/f3/wCtR/wrbxB/ctv+/v8A9avZKK9T+yqHmfP/AOseM8vu/wCCeN/8K28Q/wBy2/7+/wD1qP8AhW3iD+5bf9/f/rV7JRR/ZVDzD/WPGeX3f8E8b/4Vt4g/uW3/AH9/+tWDrGjXeiXf2W8CCXGfkbI/zzX0EeleKfECXzPF90M8IqL/AOOiuLHYKlQpc0b3uerlGbYnGYh06lrJX0RzFJRRXkH0xpaB/wAh+x/67LXv6fcX6CvANA/5D9j/ANdlr39PuL9BXu5R8EvU+O4n/i0/QdRRRXsny4UUUUAFFFFAHz/4i/5GbVf+vyb/ANDNZlaXiL/kZtW/6/Jv/QzWbXxlX436n6nh/wCFH0X5EsEElzOkMQy7nAGcc12th8MNTnCteXUFup6quXYf0/WuIilaGVJUOGRgw+or6G0+4F3YW9wpyJI1fPrkV6GXYalXb5+h42eY7EYRQ9i7J36HMWHw40W0IacS3LD/AJ6NgfkK6u1tobO3SCCMRxIMKo7VNRXvU6NOl8CsfG18XXxDvVk2FeJeONITSPEDiIYgmUSIPTsR+Yr22uH+JWlm70WG8ijLS28mDtHOw9f1xXLmNH2lBtbrU9HI8T7DFpN6S0/yPJaKKSvmD9AO2+Gn/Iff/d/o1eu15D8NP+Rgb/d/o1evV9Jlf+7/ADZ8FxD/AL6/RBRRRXpHhhRRRQAVyXxEk8vwuR/elC/+OtXW1w/xQcr4btlH8V2v/oD1zYx2oSfkd+Vx5sZTXmeSUUUV8kfpQtJRRQAUUUZoAKKM0UAJS1VkuTkhBjHeoxcSD+LP1q/ZsXMi7RUcUwkHo3pUlS1YdwooooGFFFFABRRRSAKWq81xsO1OT3qJJZ5JFRMszEAKBnJq1BslySNWxsbjUbyK0toy80hwoH869s8K+G08O6YYN6yTu26SQLjPoPpWf4M8IQaLaRXdyofUXT5n/uA9gK68DAr6DAYL2S55/F+R8PnWbfWZexpP3F+L/wAgooor0z58KqaneJp+m3F3J92GMv8AkKtGuM+JOpm08PLaq2HupNh/3Ryf6fnWNep7OnKfY6cHQ+sYiFLu/wDhzyOeZ7iZ5ZGLOxySetR0UV8g9T9QSsrI0tAi8/X7GL+9Mor3+MbY1HoMV4P4Ux/wlel5/wCfhf5172K97KF7kn5nxnE8n7aC8v1CiiivXPmQooooAQ9K8I8Xy+b4s1Fu3mkfkK93PSvAfEuf+El1HPXz2/nXk5u/3cV5n0vDC/fzfl+plUUUV4B9qaWgf8h+x/67LX0An3F+gr5/8P8A/IwWP/XZa+gE+4v0Fe7lHwS9T43if+LT9B1FFFewfLhRRRQAUUUUAfPviL/kZtV/6/Jv/QzWbWl4i/5GbVv+vyb/ANDNZtfG1fjfqfqmH/gx9F+QV7X8P70XfhK2UnLwFom/A5H6EV4rXqfwvjvYtPuTJEVtZHDIzZGTjnHqK7srk1XsuqPH4ipqWDu900/0PQKKKK+kPgwqOaFZoXjcZVgQRUlB6UBe2p886xYSaXq91ZSD5opCOnUdQfyIqjXoHxM0Yx30eqxL8kihJSB/EOAfy/lXAV8jiaXsqrifpuX4lYnDwqdba+vU7X4Z/wDIwN/u/wBGr16vIfhp/wAjA3+7/Rq9er3cr/gfNnx/EX++v0QUUUV6J4QUUUUAFef/ABUfGk2Ces5P5L/9evQK82+K7/JpkfvIf/Qa48wdsNL+up6uSq+Pp/P8meaUUUV8qfooUUUUwCiiigAooopAZtSNC6oG6g+lRjqK0F+4B7VvKViErlAMVII61bS5Ur83BqKWArllPHpUFFlIWqLv2iP1/Sj7RH6/pVKil7ND5mXftEfr+lH2iP1/SqVFHs0HMy79oj9f0pktyMYTOfWqtKAT0FNQSDmYscbzSrHGpd3OFUDJJr2L4eeDDpdudR1OBPtcoHlxuvMQ/wAag8BeA20+aHWNSZTNtDwRKT8me7e/tXpNe3gsHy/vJ79D4/Oc3574eg9Or/QKKKK9Q+YCiig9KAEY4Ga8M8ZaudW8Q3DJIWgiYpGM8DGASPrivU/FuupoeiTSAnz5UZIRj+L1/DrXhma8XNq21JerPrOGsJrLEyXkv1CiiivEPrjR0GYW+vWMzHASZTmvoCNt0at6gGvm9WKsGBwRX0NpNwLrSbOcdJIUb8wK9vKJfFE+R4np606nqi7RRRXtHyYUUUUAIeleG+N7N7TxXellIWV96nsQQK9zrmfGXhj/AISLT08lgl3AS0RY8NnGQfyFcOPw7rUrR3Wp6+S42OExN5/DLR+R4jRVi9sbnTrgwXUTRyDsar18y007M/QYyUldPQ0tA/5GCx/67LX0An3F+gr5+8P/APIwWP8A12WvoGP7i/QV7mUfBL1Pj+J/4tP0HUUUV7B8uFFFFABRRSEUAfP3iL/kZtW/6/Jv/QzS6ZoGqauyizs5HUn/AFhGEH49K9WHgLSH1G5vrpZLiSeZpSrNhV3NnHFdRFGsUSxou1VGAPQV4kMrlKblUdl5H1tXiOFOlGFCN2lu9jhvDfw9gsGM+rCK6lPCx4JVff3/ACrukRY1CooVQMAAYAp1FetRoQox5YI+bxWLrYqfPVlf8gooorU5gooooAyfEmmjVfD17aBQZGjJjz/eHI/WvAmBVipGCDgivpJuleI+N9EOj667BgYrotMntzyP8+teNm1FtKoumjPquGsUoylh5PfVfqaHwz/5GBv93/2Vq9fryD4Z/wDIwN/u/wBGr1+ujK/4HzZw8Q/76/RBRRRXonhhRRRQAV5b8VZM6jYR+kTN+Z/+tXqVeQ/E6Xf4jiT+5AP1JNefmbth38j2+H43x0X2TOJooozXzR9+FFGaKACiiigAoprdaKLAUB1FX1+4PpWf0NWo7hcANxWs03sRFk9Jgeg/KlBBGRRWRYm1fQflRtX0H5UtFFwE2r6D8qNo9B+VLQBk4o1ANo6Y/SvTPBHgiIQR6pqkDebu3QwsOAMcMR60/wAFeCHtJRqOqxoWK/uoGAbGR1PvXogXjrXuYDAW/eVV8j5DOc6vfD4d+rX5IAuDTqKK9k+UCiiigApDwDS1zvjXWRovhe6n58yQeTFg/wATf/WyfwqZyUIuT6GlGlKrUjTju3Y86+Imrf2h4ie2jkDQWg2DHTd/F/h+FcjVLz5SxYuxJOSSetSrddmXHuK+TruVSbm+p+m4WjDD0Y0o9EWKKRWDjKnIpawOkK9q+Ht8LzwpboWBkt2aJvXGcj9CK8Vrsvh5r66VqpspgTHeMqKc8K3Qfn0ruy6sqdZX2eh4+eYV4jCPlWsdf8/wPY6KQHNLX05+ehRRRQAUhGaWigCrdadaXybbq2hnHpIgNYNx8P8Aw5cEkWJiY94pWH6ZxXUUVnOjTn8UUzeliq9H+HNr0bOQtvhzo1peRXMMl2HiYMoMgIyPwrrlG0AegxS0UU6MKekFYK+JrV2nVk3buFFFFaGAUUUUAFFFFABRRSFsUALTWkVVLMQFAySegrJ1vxJp2gxK17IwZ/uIoyzV5V4l8aXmvSNFCXtrPGPKD8uPVq48TjadBWer7HqYDKa+MaaVo93+nc9d07WtP1Z7hbG4WbyGCyFegJz0Pfoa0K8h+F2oLD4guLPP/HxDkD3Xn+RNeujpV4Su61JTe5nmeDWDxDpRd1pb+vUWiiiuk88Q1xvxI0v7Z4eF0qbpbV9wI67Twf6flXZk4qOVUlQxyIGU8EEZBrKtTVWm4PqdGFxDw9aNVdGeRfDVGbxEWGcKpz/3y1ew15/4B0z7DrmvrlWSGfykYdxyR+hFegDpXNl9N06Nn3Z355WjWxblHay/K/6hRRRXceQFFFFABXifxCmEvi+5AOdiIv6f/Xr2pmCgk9Bya+etZv8A+1NWuLzn962efpivKzaaVNR7s+k4ZpOWInU6Jfm/+AUaKKZJKsfXr6V8+k2fbD6QkDqQKqvcM3A4FQkk9TWip9yXIvGWMfxik8+P+9+lUqXafSnyIXMy75sR/jA+tFUsZ9KKfs0F2TvbY+6cmoGVlOGGKlE7I2DyKmWRJRj9DTleDaZNOSnBS7orJKyYwePSrccqyDjr6VXlgIyV6elQhipyODSaUloUm0aFGajilEi8/eHWpo42lkWNFLOxAAHc1lbWxd9LiDJIAGSa9P8ABngeKOKDVNTjYzfeSBwML6E+9T+B/BQsY/t+qwI1w+DHE4z5fPU9s132BXuYHAWtUqr0R8fnGduV6GHenV9/JCADFOoor2D5UKKKKACiiigArx34j64mqaiumxtmG0Y7sHgv/wDW/wAa9N8Qasmi6Hd37tgxodg9WPQfnXzg8rySNI7FnY5ZieSa8vMqrUVTXU+l4cwinUeIkvh0XqTtbKfukioHjZOoP1pVmde+R71YSdH4PBPrXie8j7PRlVXZDlTirUU4cYPDU2WDPKDHtVYgqcHrRpJC1RoU5HZHV1JDKcgjqDVaGbd8rHn1qes2mmVue2+DvFMWu6esUsii/iUeYndu27/9VdQDkV842l9Pp11HdW8xiljOVYGvV/DvxF0zUkWC+mW0uR3dvkb6HpXv4LHKouSpv+Z8Rm2SzoydWgrxfTt/wDuKKajrIiurBlYZBByDTq9Q+dCiiigAooooAKKKKACiiigAoqOWVIULyyKiDqzHAFYl54z8P2XEmqQM3pE28/pUynGOsnY0p0alR2hFv0Rv0hOK4G/+KWnxblsrWadh0ZiEH+NcRqnjPW9ULLJeyRwknEceF49CRjNcNXMqMNtX5Hr4bIMXW+Ncq8/8j2DUvEelaSp+2XsUb44TOWP4DJrznWPiXqN0ZItPjS2iPAk+8/156VwzOzsWdizHqSck0x3CLk15lfMqtTSOiPosHkGGoe9U99+e33f5k93ez3cpmu7iSZz/AByuWP61nyXDNkKcCmSSGRsn8qWOFpPYetcaVtZHtKyVo7Gx4Qvm0/xXp84bAMoRvcNx/WvopTlQQcg18zqUtiGU7WByD3zXsmk+OdGtPC2ny3t8on8gK0Y+Z8rwcgeuM/jXrZbiIpSjLRbny/EWCnUlCrTV3tp952tV7m8t7OPzLmeKFP70jACvK9e+K01xC0GjwyW5J/17kZx7DBrz++1O+1KXzL27mnf1kcmuitmMI6QVzgwvD1eouas+Vfez1/XPiXaWcjQaZGt2wH+tyQoP5c/hXn+r+LNd1gFJtQkjiz/q4fkX8ccn8a5YMR3Ndj4B8Oza7q/nXCbtPt+Zd44Y9lFedKtiMRPlT3PoI4LA5fSdVxvbq9X/AF6HpXw90o6b4Tt2kBE1yTM5PXB6fpj866umxqqIFUYVeAB2FOr36cOSCj2PhcRWdarKq+ruFFFFWYhRRRQBj+KL7+z/AA3f3AbDCIqp9zwP514DmvUPihq8YtIdLikBkaTfKoPQAcA/nmvJpps/Kh47mvnsyn7StyrofdcO0HSwrqS3k/w6Cy3GCVT86rkknk5NCqXOAMmrccaxDcxGfWuHSJ7urIY4C/LfKKmEMa9R+dRyXPZB+NQFi3Uk0Wk9w0Rd8yJe6j6Ck8+L+9+hqmAT0GaXy3/uH8qORBdlzerchwPwoqugwvIP40V6tHLYVKam5bnzGMz6rQrypKCdmLJCx+fIPFQdD6Vb8wIFyTz+lEkayDI6+o71xYpOFeUX3PZyyoq2Dpzi76L8NGNinzhW6+tJNCACy/iKgIKnB4NSi4YLggE+9c9rO6O6/ciUlSCOoq7HIHAYcVSY5JNAJHQkU5RuCdj0Hw58QLvRoEtLqIXNqmAuDtZB7eteq6Rq9nrNkt1aSbo27Nww9iK+adx9TVzT9WvtLuVuLK6khlXoVP8AMd678NjZ0vdnqjwswySjibzpe7L8GfTWaK868KfEu3vwbfW5IbWYfcl5CPxzn0NehRyxyRq8bqyMMhlOQa9qlWhVV4s+OxOErYafJVVvyH0UUVqcwUZxRVHV9St9I02a9upAkUYHJ9ScAfmaTaSuxxi5NRjuzzL4na95+qjSEYeVAoaX3c8/oMfrXn5hjboPyNM1C8m1HUJ7ydi0kzlyfrVcEjoSK+XxE3VqOdz9MwWHjhqEaSWy19epO1t/dP4GoCMHBqRJ3Xqcj3qchJl7H3rG7W512T2IYpynDcipZIhKNw64qs6FGwafHMyDHUUOPVCT6MiPBqcXJCAY59aid95ztAPtTaq19xXsKSWOSaSrMcAABbk0lxgKoAA5pcyvZDt1NnQfGGsaGEgtbkfZwSfKdQVrrbf4vTo2LnTI5QO8chX+ea8xHFOVSxwozXTDE1afwy0OCvluFru84K/fb8j16P4v6YwHm6ZdqfRGVv6irQ+KmkYBNjfD/gKf/FV5CirEmTjPrUL3DHheBV/2jiHs/wADleQYHrF/ez2b/hauijraX/8A3yn/AMVUbfFnRhwtnen6hB/7NXjBJPJJNJVfX6/f8Cf7AwP8r+89jf4sWOP3emzt9ZFH+NVpviw2P3Okj/gc+f6V5KCR04qVJ3Xg8ioeOxPSX4I0jkeAX2Pxf+Z31x8W9XbIisbWI+p3NWZN8SvEU7HNykQP/POMDFc2dky+v9KrSIY2x2qHi609HJnRHK8HT1jTX5/maOoXdzqjma5mMkh53Njmsw8GpIpinBPy0ksgdsgYrnvK+p3JRStFWJ4Jdw2n7wqas8Eqcg4NO8yT++alwu9ClI6DR9B1DXXmSwiWRolDMGcLwfrWZqWmahZTul1ayx7e+3I/PpXqHwltCukXt4wOZZQgJ9AP/r16I0SSLtdVYejDNerQy6M6SlezZ8xjM/nh8VKkopxXyfmfMEUXmZJOAKmklEQ2gc19D3XhrRr05uNMtnPrsAP5iufvPhd4duizRJcWzH/nnKSB/wB9ZqZ5XVvo0zWlxJhnpOLX4nhzMWOSeafHCzjI4HvXqUnwhjSQmHUXdewdAMU6P4UueH1DaPZAf61i8FiFoonWs6wLV3P8GeZC2UdSTSiGLPQV63B8J9LVgbm+u5gOy4Qf1rotM8G6DpJ3WunRb/78mXb82zitIZZWl8Tsc9biPCQX7tOT+78zzLw38OrrWUiu7lhb2bHPX52HsO3417Dp9jBptlFaWybIYlCqM54qwqheBwB0p1eth8NCgtN+58tj8yrY2V56JbIKKKK6TzwooooAKr3t1HZWk11KcRxIXY+wqckDrXjnxI8XSXuoPpVhc/6JENsxjPDvnpn0GBWGIrqjDme53ZfgpYysqa26vyOU17Vn1TVLm8cYedyceg7D8qyACSAKCSTknNKjlDkAfjXzTu9Xufo8YxilGOiRaVFhQnv3NV5JTIfQDtSSStJ14HpSxR+Y3P3e9SlbVlXvohEjaQ4FWFgReTzSs6QpgfgKqtIz9T+FLWQ9EWjNGnHJx6U37Un901WAJ6AmnCN+6nH0oUELmZZYscE/hRTTz7/Wivr6FLkpRi+i7H5PjcSq2JnUjezbe4yTmMj3zTI5TGCMZFS9eKrkENjvXj5rStVUu6PseF8RzYaVJvWL/B/8G4MxZsnrSojP90ZqaOAYBf8AKnNKsYwoBPtXk36I+nt1YwWx/ibFO+zr3JqNp3J4OKYXY/xH86VpBdFj7OnvSG3Xsxqvub+8fzpwlcfxGiz7hddh7W7jpg10nhnxzqPhtRbhVuLPdlonPI/3T2rnFuD/ABAGpcRyjPBP61cKs6b5kZVsPSrw5Kiuj37QPFul+I1IspGEyqGeJxhlH9a3AcmvmSC4u9MuUubSeSKVTlXQ4Ir0fwr8T23La68y46LdYI/76AH617WHzCM9KmjPkMwyCpSvPD6rt1/4J6oTivMfitrcYW10gdc+dJ+oA/nXoM+p20ely6gs0b26RmTerZBAHrXztrOrXOuarLfXLZkkwMDoABgAU8wrKNPkXUjIMG6mI9rJaQ/Mr/aE/umgmKU46GovLfrtNNII6ivC5V0Pt7vqPkhZORyKYrlTkGl8xiu3PFNprzF6Ckk9aQc1PHBnl8/SplRVHCgUnNIaiVhDIf4akjgIYFscVPRUObK5UFQXCk4I6VPRSTs7jauUKkil8s9Mg1YaJG6jB9aryRFD6j1rRNPQizQkshkb0HaiOJpDxwPWmVKZvkCqMU9lZB6j8RRHnk0v2hP7pqtyT3NOEb/3TS5V1C/YmJik46Go5IWTkcj1phBB5BFPSYqMEZHvRZrYL9xqOUbIp8kxcYAwKiPJp8cZc+g9abS3BX2GVKsDnrx9amCJEMnH1NRtcf3RU3b2HZLcUWw7sfyp32dfU1CZpD/FV/Qbd9Q16xtSWIkmUEDuM81UYyk0rkTnGEXJ7I9x8C2H2Dwdp6d5E80/8C5H6Yro6it4Ut7aOCMYjjUIo9ABgVLX1VOHJBR7H5fXq+1qyqd22FFFFWZBRRRQAUUUUAFFFFABRRSE0ALTS4UEnoKy9X8RaZokO++u44ifupnLH8Bk15F4i+Imp6s0sFs32azYbdqH5mHuetctfF06Oj1fY9LA5XXxbvFWj3f6dzpPG/jqK5tW0zSXJ3cS3AyMey/415j9nXPLNmoTPIe+PpTfMf8AvH868CtWqVpc0mfd4PB0cJT9nTXz7k/2ZfU002x7MDUYlcfxGnLcOOuDWNpHX7oxkZOooVyhyKsrKkgwcZ9DTJIBjKcH0o5ujC3VEDMWYse9SpDxuc4FREEHB4pWkZlAJ4FU/IlExnVOEGaFnZmxgc1CqM3QZqVY9nOQfoa2wtJVK0Y+ZxZniPYYSpUv0dvV6IdRRRX1+p+UhTlCDLHr3ptBAKkHmuPHYd16Lit90erk2OWCxaqS+F6P0/4cjkmLHAOFqMAk4AyaVULNtqyAkKk18s/d0P09e9qRLbsepxUghjUc/qaja4Yn5eBUJJJ5pWb3Hoi35cJ9PzprW4PKnHtVanK7J0NHK+4XXYVonTqMj2poJByDzVhJweG4pJIQcsv5UX6MVuw6OUONrdf51HNFtO5RxUPQ1YScbMPyaVmtUO99GOi1O9hs5LOO7lW2k4eIMdp/D8Kh3hVATqepphxk46UlW23uQko3stxdzZzuP51Ism4FX59DUXbpRSsO4VPbp/EfwqCrcP8AqhSm9Bx3JKKKKyNAooopAFFFFABRjPFFFMCrNFtbcPu1FV5sYIY4FUjgE4ORWsXdGclYeHCIAvXuaZubP3j+dJR26U7CuSrID8snI9aiOM+1FKMZGelAXJIot5yfu1M8ixDaBz6UjyqifLg+lViSxyepqbc2rKvbYGYsck5pyRO/Qce9Sxw9Gb8qdJME4HJp83RBbqxotv7zfhWjpF62janDfwKDJEcgH/69ZTTOe+KjojzJ3uTOMJRcWrpnr9l8VoNireafKGHVo3DZ9+1bdv8AEXw9OBuuZISf+ekZ4/KvB1kZehqVbg9GH4iu2OYYiO9meLUyDBT2Tj6P/O59EW/irQrn/VavafRpAp/XFaUNzBcDMM8cg9UcN/KvmlkWUZzz6iqxDRv7jpXRDNW94nHU4Yh9io/uv/kfUtFfN1l4h1O1IWK8dB0GAOK0H8aeIYR+61aVfYBf8K1WaQvZxZyS4ZrfZmn9/wDwT6Bor55bx14mbg6vMf8AgK/4VVm8Uaxdf8fF/LJ9Qo/pVPM4dIsUeGq/2pr8T6LlnigUtLKkajqXYAfrWTdeLdAsxmbV7X6JIHP6Zr51kkaWQu5JY9SaRRlgM4rGWZy6ROqnwzD7dRv0Vv8AM9uu/ihokJZbVZ7kjuq7R+Zritd+Iuq6huS3ka0hJ+5GwJx9cZrkNyxRDGDiqrEsST1rjqY2tV0bsvI9XD5Ng8O7qN356/8AAHz3EtzJ5k0jO3qxyaasbP0HHrUkUORlunpUryrHwBk1yuXRHqKOgxbb+81PEEY6ioGndvaoycnJpWk+o7otG3Qjjio2t3HQg1GrsvQ4qRbhh94Zp2kgumREEHBHNSxTbeGORUpCyr/niq8kZjODRdPRis1qWHRZVyvX1qqwKnBHNPjlMfuKSSTzD0AoSa0B2Ym5iAvapwAAAO1RxKM7j26VJXvZVh3FOq+ux8RxRjlOUcLF/Dq/Xp+YUUUV7B8kFFFFADg+0EnHHNVmYuck5qwOtROiBwedvevAzHB8kvawWj3PueHs2VSCwtaXvLbzXb5DUiZ+eg9TUu2FOpyajklz8q8LUVeTZs+s0RY3QHsKQxKwzGR9M1Dg0AkHIo5fMV+4pBU4IxUkcxTg8imvLvTBHPrUdFrrUNthzNubJpAM1KkBbluBUuUhGKTktkHL3IBE57U7yH9qcbn0X86abhvQUe8O0Q8h/UUhhcds/Sl+0N6CnC59V/Kj3gtEhII6jFKsjIeD+FWA8cgxUbwEDKnPtRzLZhbsSpMH4zg0+qHSp4puit+dJw7DUu5YooorMsKKKazhBk0xDiQBk9Kgkn7J+dRSSlz7elIiM5wKtRtqyXK+wEknk5NAVm6A1OsKoMsc0NcIOnNPm7C5e5GIHPYCl+zt6ilNyeyim/aH9qPeD3Q8h/Y00oy9VNSC5OeVFOFwp68Ue8FkV6fGyq2WGamaJZBkHHuKgdGQ8/nTTTFZrUkllyNqniogCxwBmm1MsiRp8vLGi1loG71HLAAMuaXEA9PzqBnLnJptFn1Y7osmONh8h5+tQtGydRx60zNTJNxtfp60WaDRjEkMZ46VNJJGyepNQPtDYUnFNAJOKLJ6iu1oLmgc9KmS3PVj+FSZjiGOlJy7DUe5XEbnopp3kv6frUhuF7Amm/af9j9aPe7BaIwxOP4aaVI6giphcjupp4mRuM/nRdroFkVafGVD5bpUzwK3IODVd0ZOopppis0TyzYGFPPtVfkn1JpKnjKRx7urUWsg3YJD3c4H1p2IB6fnUDyM55ptFmx3XQs7Im+6QD9aieJk7ZHqKjqWOYrwRkUWaFoxisUOQafLLv4A4qNiCxIGKckZkPH40WW7DXZDakWJj14HvUoVIsZOWpWbPbFdeDw0sRP+71Z5Wb5lDAUb3vN7L9fkIBgYooor6mMVFKK2R+Z1Kkqk3Obu3qFFFFMgKKKKACj6gYoopSipKz2KhOUJKUXZoikjAYEdD+lIXCnCAfWpqieLklenpXgYzL3T9+nqvyPu8oz+FdKjiHafR9/8mN81/wC9QxVlzjDd6accYzn3pK8ux9OAqzHEqjcw59+1JAoAJJGajll3nAPy1Lu3ZDWmo6SckkLwPWoSSTknmnIhdsCrCokS5bGfWndRDVkCxO3RTUgtz3ala4H8Iz71EZpD3pe8w0RIbY/3v0qNonXqpoE0g/iqVbgHhhj3o95BoV+lTRzkEBuRUhVJVyOvrVd42Q8/nTupaBqiw8ayDKkZ9aqkEHB4p8Umw89Kll2OucjPakrp2DfUIZSTtY/Sp6oVYW4AQAg5FKUew0+5MSFGT0qpJIZD7elLLL5gAHApigM2CcCnGNtWJu46OMufb1qdmWFcADNDSLGmFI9qqkknnmj4g2HPIznk8UgUt0BNSxwFvmbgelSNIkYwPyFPm6ILdWRLAx68U77N/tfpTWuGP3eKb50n96l7waDmgYdOajKleoxUi3DD73NSrKj8Hg+hou1uFkyusjIcg1YSRZVwwGfSo5Iccpz7VDyPrTspBqiSWLYcj7tR1ZjlDrtbrUEihW4IIoTezBrqOUIqbm5PpR5zdsD8KjoGO9OwrkoZZOHAB9RUbDDEdaSgDJxRYBVUscAc1aVEiXJx9TQoWFMk/j61WkkLsT29Kn4h7D3nY8LwKiJJPrT44mc+g9asBUiHOPqad0tgs2VhG56Kad5D+n61KbhR0BNN+0H+7+tK8gsiMwuP4aYQR1qwLn1Wnh45OOD7Gi7W6Cy6FdJXXoeKsK6yrgjn0qKSA5yvT0qIEg+hosnsF2iSWLZyMkVFVqKTeMHrUMsexuOhpp9GDXVCIFClm6dh60vmsOgAH0qOlGO+adhXHhw5w4H1FMYAEgHIpKO9FguPjjLtjt3qd2EQCoOT2pQQseEIJxSAKAMcnufWunC4SeImv5e55mZ5rRwFN3d59F/WwAbRzyx6n+lFFFfTUaMKMFCCPzfF4uri6rq1Xdv8PJBRRRWpzBRRRQAUUUUAFFFFABRRRQA1ow3tULIynnp61YorzsRl1OrrDRn0GX8Q18MuSr78fxXz/wAysCR0NJVkorZyOT6VE0RzxyK8irga1N7X9D63C53gsQtJ8r7S0/4H4kqsiRkrUDyFzz09KTaw6g06NQzfMcAVxuPLuetGamrxeg1UZjwKlFv6tQ8uPlTgetRFmPUk0tWVoiU2/o1RsjJ1FJkjoT+dSJMej8ijVBoMV2Q/KfwqZpUaPkc+lRSbQ3ynimdaLX1C9tAoqVISeW4FS4jQdh9aHJAolYKx6A0vlP8A3TU5nQdCTSfaF9DSu+wWRD5bj+E00gjqKsCdfQ04PG3cfjRzPsFkVafFtD/N0qZ4VIyvBqBkZOop3TCzRLJMQcJ+dQck+9FTKY40DdWotZBuIsDMMninfZ/9qo2ldjyfypuT70WYXRI0DKODmouQfenLIy9DUmUlX5uGFGq3DQIpjna3T1ps23d8vXvUdKAW4AzRZJ3C/QQHFHWp0gA5enlo07gfSjm7By9yuEY/wml8t/7pqYzp70n2hfQ0rsLIhKMOqmm9DVkTp7infu5PQ0cz6oOVFUsxGCSaWNQz4JwKleD+5UJBBwRg0077CatuWXcRLgD6CqzuznJNIST1NTRxqF3v07UWUR3uRqjN0FP+zt6ilac9F4qPzH/vGjVhoK0LLz1+lMBIOelPEzjvmpPkmHHDUXa3CyewRz9m/OiaNcbhwahZSpwaCSepo5dboL6WYAlTkHBoLFupJpyRM/sPWp1iRRkj8TQ3YSRWAJ6A0vluf4TVrcB0H6Uu4Ct6eHr1H7sWcWIzLB4dXqVF6Xu/uRV8p/7ppwhPVjj2qYsSMZpK9bD5Xyu9Z38kfLY/iiU1yYSPL5u1/u1QgAAwBS0UV60YqKtFWR8nUqTqSc5u7fcKKKKokKKKKACiiigAooooAKKKKACiiigAooooAKKKKBADSnDAgqPyoormxMIyh7yud+X1qlOquSTXoxhiXb0p0Vujbyc8DiiivFxUIxUrI+0yyvVm6fNJu/n5DTEhj3Ywef6VXoorzkfRMMVZt41K7u9FFKWw47jpmKKMd6qHk80UUobBIO9FFFWSFFFFAEkbsGA7VZIBGDRRWc9zSOxUdQrkDpTRRRWhA5FDNg1P5KelFFRIqJDKgQ8ZphooqkSw71bRQijHeiilMqJFM7btvaoaKKcdiXuFFFFAgoFFFAyxA5OQe1OkUMhyOgoorN/EWtirS9Vx6UUVqQJU6QqyZJNFFJgiFhhiKVRkiiigCaOJZCxYmkWNQwPXmiiunDxTTujy8xqTg48raJg5V9wA47YppYkdaKK+gwtKEY3UV06HwWY4mtUm1Obau92wpKKK6zywooooGFFFFABRRRQAUUUUAFFFFAH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750" y="3068960"/>
            <a:ext cx="8679730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endParaRPr lang="en-US" altLang="zh-CN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《</a:t>
            </a:r>
            <a:r>
              <a:rPr lang="zh-CN" altLang="zh-CN" sz="2400" dirty="0" smtClean="0"/>
              <a:t>计算机网络</a:t>
            </a:r>
            <a:r>
              <a:rPr lang="en-US" altLang="zh-CN" sz="2400" dirty="0" smtClean="0"/>
              <a:t>》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谢希仁，电子工业出版社，</a:t>
            </a:r>
            <a:r>
              <a:rPr lang="en-US" altLang="zh-CN" sz="2400" dirty="0" smtClean="0"/>
              <a:t>2016</a:t>
            </a:r>
            <a:r>
              <a:rPr lang="zh-CN" altLang="zh-CN" sz="2400" dirty="0" smtClean="0"/>
              <a:t>年</a:t>
            </a:r>
            <a:r>
              <a:rPr lang="zh-CN" altLang="zh-CN" sz="2400" dirty="0"/>
              <a:t>，</a:t>
            </a:r>
            <a:r>
              <a:rPr lang="zh-CN" altLang="zh-CN" sz="2400" dirty="0" smtClean="0"/>
              <a:t>第</a:t>
            </a:r>
            <a:r>
              <a:rPr lang="en-US" altLang="zh-CN" sz="2400" dirty="0"/>
              <a:t>7</a:t>
            </a:r>
            <a:r>
              <a:rPr lang="zh-CN" altLang="zh-CN" sz="2400" dirty="0" smtClean="0"/>
              <a:t>版</a:t>
            </a:r>
            <a:endParaRPr lang="zh-CN" altLang="zh-CN" sz="2400" dirty="0"/>
          </a:p>
          <a:p>
            <a:pPr>
              <a:lnSpc>
                <a:spcPct val="120000"/>
              </a:lnSpc>
            </a:pPr>
            <a:r>
              <a:rPr lang="zh-CN" altLang="zh-CN" sz="2400" dirty="0"/>
              <a:t>参考资料：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《Computer Networks(</a:t>
            </a:r>
            <a:r>
              <a:rPr lang="zh-CN" altLang="zh-CN" sz="2400" dirty="0"/>
              <a:t>第</a:t>
            </a:r>
            <a:r>
              <a:rPr lang="en-US" altLang="zh-CN" sz="2400" dirty="0"/>
              <a:t>5</a:t>
            </a:r>
            <a:r>
              <a:rPr lang="zh-CN" altLang="zh-CN" sz="2400" dirty="0"/>
              <a:t>版，英文影印版</a:t>
            </a:r>
            <a:r>
              <a:rPr lang="en-US" altLang="zh-CN" sz="2400" dirty="0" smtClean="0"/>
              <a:t>)》</a:t>
            </a:r>
            <a:r>
              <a:rPr lang="zh-CN" altLang="zh-CN" sz="2400" dirty="0" smtClean="0"/>
              <a:t>，</a:t>
            </a:r>
            <a:r>
              <a:rPr lang="en-US" altLang="zh-CN" sz="2400" dirty="0"/>
              <a:t>Andrew S. Tanenbaum</a:t>
            </a:r>
            <a:r>
              <a:rPr lang="zh-CN" altLang="zh-CN" sz="2400" dirty="0"/>
              <a:t>，机械工业出版社，</a:t>
            </a:r>
            <a:r>
              <a:rPr lang="en-US" altLang="zh-CN" sz="2400" dirty="0"/>
              <a:t>2011</a:t>
            </a:r>
            <a:r>
              <a:rPr lang="zh-CN" altLang="zh-CN" sz="2400" dirty="0"/>
              <a:t>年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《</a:t>
            </a:r>
            <a:r>
              <a:rPr lang="zh-CN" altLang="zh-CN" sz="2400" dirty="0" smtClean="0"/>
              <a:t>计算机网络</a:t>
            </a:r>
            <a:r>
              <a:rPr lang="en-US" altLang="zh-CN" sz="2400" dirty="0"/>
              <a:t>(</a:t>
            </a:r>
            <a:r>
              <a:rPr lang="zh-CN" altLang="zh-CN" sz="2400" dirty="0"/>
              <a:t>第</a:t>
            </a:r>
            <a:r>
              <a:rPr lang="en-US" altLang="zh-CN" sz="2400" dirty="0"/>
              <a:t>5</a:t>
            </a:r>
            <a:r>
              <a:rPr lang="zh-CN" altLang="zh-CN" sz="2400" dirty="0"/>
              <a:t>版</a:t>
            </a:r>
            <a:r>
              <a:rPr lang="en-US" altLang="zh-CN" sz="2400" dirty="0" smtClean="0"/>
              <a:t>)》</a:t>
            </a:r>
            <a:r>
              <a:rPr lang="zh-CN" altLang="zh-CN" sz="2400" dirty="0" smtClean="0"/>
              <a:t>，</a:t>
            </a:r>
            <a:r>
              <a:rPr lang="en-US" altLang="zh-CN" sz="2400" dirty="0"/>
              <a:t>Andrew S. Tanenbaum</a:t>
            </a:r>
            <a:r>
              <a:rPr lang="zh-CN" altLang="zh-CN" sz="2400" dirty="0"/>
              <a:t>，严伟，潘爱民译，清华大学出版社，</a:t>
            </a:r>
            <a:r>
              <a:rPr lang="en-US" altLang="zh-CN" sz="2400" dirty="0"/>
              <a:t>2012</a:t>
            </a:r>
            <a:r>
              <a:rPr lang="zh-CN" altLang="zh-CN" sz="2400" dirty="0"/>
              <a:t>年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750" y="984093"/>
            <a:ext cx="8285359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endParaRPr lang="en-US" altLang="zh-CN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 smtClean="0"/>
              <a:t>最终</a:t>
            </a:r>
            <a:r>
              <a:rPr lang="zh-CN" altLang="zh-CN" sz="2400" dirty="0"/>
              <a:t>成绩：平时成绩</a:t>
            </a:r>
            <a:r>
              <a:rPr lang="en-US" altLang="zh-CN" sz="2400" dirty="0"/>
              <a:t>10% + </a:t>
            </a:r>
            <a:r>
              <a:rPr lang="zh-CN" altLang="zh-CN" sz="2400" dirty="0"/>
              <a:t>期末考试成绩</a:t>
            </a:r>
            <a:r>
              <a:rPr lang="en-US" altLang="zh-CN" sz="2400" dirty="0"/>
              <a:t>90%</a:t>
            </a:r>
            <a:endParaRPr lang="zh-CN" altLang="zh-CN" sz="2400" dirty="0"/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/>
              <a:t>平时</a:t>
            </a:r>
            <a:r>
              <a:rPr lang="zh-CN" altLang="zh-CN" sz="2400" dirty="0" smtClean="0"/>
              <a:t>成绩：</a:t>
            </a:r>
            <a:r>
              <a:rPr lang="zh-CN" altLang="zh-CN" sz="2400" dirty="0"/>
              <a:t>课后作业及课堂考勤综合考评</a:t>
            </a:r>
          </a:p>
          <a:p>
            <a:pPr marL="914400" lvl="1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 smtClean="0"/>
              <a:t>考试</a:t>
            </a:r>
            <a:r>
              <a:rPr lang="zh-CN" altLang="zh-CN" sz="2400" dirty="0"/>
              <a:t>方式：闭卷考试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244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7001" y="1494309"/>
            <a:ext cx="770485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　谢</a:t>
            </a:r>
            <a:endParaRPr lang="zh-CN" altLang="en-US" sz="16000" b="1" cap="none" spc="0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79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entagon 12"/>
          <p:cNvSpPr>
            <a:spLocks noChangeArrowheads="1"/>
          </p:cNvSpPr>
          <p:nvPr/>
        </p:nvSpPr>
        <p:spPr bwMode="auto">
          <a:xfrm>
            <a:off x="421346" y="2508683"/>
            <a:ext cx="8506754" cy="466725"/>
          </a:xfrm>
          <a:prstGeom prst="homePlate">
            <a:avLst>
              <a:gd name="adj" fmla="val 51672"/>
            </a:avLst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 typeface="Calibri" panose="020F0502020204030204" pitchFamily="34" charset="0"/>
              <a:buAutoNum type="arabicPeriod"/>
            </a:pPr>
            <a:endParaRPr lang="en-US" altLang="en-US" noProof="1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4463" y="3224808"/>
            <a:ext cx="8859837" cy="3084512"/>
            <a:chOff x="144463" y="3500438"/>
            <a:chExt cx="8859837" cy="3084512"/>
          </a:xfrm>
        </p:grpSpPr>
        <p:pic>
          <p:nvPicPr>
            <p:cNvPr id="15" name="Picture 17" descr="s199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263" y="3500438"/>
              <a:ext cx="4449762" cy="3084512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圆角矩形标注 4"/>
            <p:cNvSpPr>
              <a:spLocks noChangeArrowheads="1"/>
            </p:cNvSpPr>
            <p:nvPr/>
          </p:nvSpPr>
          <p:spPr bwMode="auto">
            <a:xfrm>
              <a:off x="6671175" y="3617407"/>
              <a:ext cx="2333125" cy="2258849"/>
            </a:xfrm>
            <a:prstGeom prst="wedgeRoundRectCallout">
              <a:avLst>
                <a:gd name="adj1" fmla="val -91083"/>
                <a:gd name="adj2" fmla="val -24894"/>
                <a:gd name="adj3" fmla="val 16667"/>
              </a:avLst>
            </a:prstGeom>
            <a:solidFill>
              <a:srgbClr val="FFFFCC"/>
            </a:solidFill>
            <a:ln w="25400" algn="ctr">
              <a:solidFill>
                <a:srgbClr val="2349B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en-US" altLang="zh-CN" sz="20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8" name="圆角矩形标注 10"/>
            <p:cNvSpPr>
              <a:spLocks noChangeArrowheads="1"/>
            </p:cNvSpPr>
            <p:nvPr/>
          </p:nvSpPr>
          <p:spPr bwMode="auto">
            <a:xfrm>
              <a:off x="144463" y="3992662"/>
              <a:ext cx="2382886" cy="2305050"/>
            </a:xfrm>
            <a:prstGeom prst="wedgeRoundRectCallout">
              <a:avLst>
                <a:gd name="adj1" fmla="val 94528"/>
                <a:gd name="adj2" fmla="val -26282"/>
                <a:gd name="adj3" fmla="val 16667"/>
              </a:avLst>
            </a:prstGeom>
            <a:solidFill>
              <a:srgbClr val="FFFFCC"/>
            </a:solidFill>
            <a:ln w="25400" algn="ctr">
              <a:solidFill>
                <a:srgbClr val="0070C0"/>
              </a:solidFill>
              <a:miter lim="800000"/>
              <a:headEnd/>
              <a:tailEnd/>
            </a:ln>
          </p:spPr>
          <p:txBody>
            <a:bodyPr lIns="72000" rIns="72000" anchor="ctr"/>
            <a:lstStyle/>
            <a:p>
              <a:endParaRPr lang="zh-CN" altLang="en-US" sz="20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23" name="Picture 35" descr="s19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94" y="1251569"/>
            <a:ext cx="1220633" cy="899684"/>
          </a:xfrm>
          <a:prstGeom prst="rect">
            <a:avLst/>
          </a:prstGeom>
          <a:solidFill>
            <a:srgbClr val="99CCFF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24" name="Picture 38" descr="s19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28"/>
          <a:stretch>
            <a:fillRect/>
          </a:stretch>
        </p:blipFill>
        <p:spPr bwMode="auto">
          <a:xfrm>
            <a:off x="421346" y="1269430"/>
            <a:ext cx="1181819" cy="891742"/>
          </a:xfrm>
          <a:prstGeom prst="rect">
            <a:avLst/>
          </a:prstGeom>
          <a:solidFill>
            <a:srgbClr val="99CCFF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27" name="Picture 2" descr="C:\Users\yxia\Desktop\as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18" y="1207499"/>
            <a:ext cx="1209619" cy="936136"/>
          </a:xfrm>
          <a:prstGeom prst="rect">
            <a:avLst/>
          </a:prstGeom>
          <a:solidFill>
            <a:srgbClr val="99CCFF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7317" y="2118807"/>
            <a:ext cx="1469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26751" y="2118807"/>
            <a:ext cx="1395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86799" y="2118807"/>
            <a:ext cx="1606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亿台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82556" y="980728"/>
            <a:ext cx="2158036" cy="1398322"/>
            <a:chOff x="6407740" y="1015425"/>
            <a:chExt cx="2158036" cy="13983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7740" y="1015425"/>
              <a:ext cx="2003395" cy="121084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7947212" y="1949824"/>
              <a:ext cx="618564" cy="46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922136" y="2118807"/>
            <a:ext cx="155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亿台</a:t>
            </a:r>
            <a:endParaRPr 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0316" y="2573366"/>
            <a:ext cx="1043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2117123" y="2573366"/>
            <a:ext cx="1043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370738" y="2573366"/>
            <a:ext cx="1043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087514" y="2573366"/>
            <a:ext cx="1075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sz="2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350044" y="44624"/>
            <a:ext cx="8458200" cy="74467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eaLnBrk="1" hangingPunct="1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互联网发展成为网络空间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1F5FC-3BD4-4206-AB9C-06A563CD9329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1193" y="3791714"/>
            <a:ext cx="22294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互联网经过</a:t>
            </a:r>
            <a:r>
              <a:rPr lang="en-US" altLang="zh-CN" sz="22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40</a:t>
            </a:r>
            <a:r>
              <a:rPr lang="zh-CN" altLang="en-US" sz="22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年的发展，已成为人类社会的重要基础设施和国家的重要战略资源</a:t>
            </a:r>
          </a:p>
        </p:txBody>
      </p:sp>
      <p:sp>
        <p:nvSpPr>
          <p:cNvPr id="6" name="矩形 5"/>
          <p:cNvSpPr/>
          <p:nvPr/>
        </p:nvSpPr>
        <p:spPr>
          <a:xfrm>
            <a:off x="6732240" y="3429000"/>
            <a:ext cx="23079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正在发展成为继陆、海、空和太空之后的人类第五疆域</a:t>
            </a:r>
            <a:r>
              <a:rPr lang="zh-CN" altLang="en-US" sz="2200" dirty="0" smtClean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：网络空间</a:t>
            </a:r>
            <a:r>
              <a:rPr lang="en-US" altLang="zh-CN" sz="2200" dirty="0" smtClean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lang="en-US" altLang="zh-CN" sz="22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Cyberspace)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0656" y="1236284"/>
            <a:ext cx="1220633" cy="926521"/>
          </a:xfrm>
          <a:prstGeom prst="rect">
            <a:avLst/>
          </a:prstGeom>
          <a:solidFill>
            <a:srgbClr val="99CCFF"/>
          </a:solidFill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35" name="文本框 34"/>
          <p:cNvSpPr txBox="1"/>
          <p:nvPr/>
        </p:nvSpPr>
        <p:spPr>
          <a:xfrm>
            <a:off x="3455147" y="2118807"/>
            <a:ext cx="162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亿台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43931" y="2573366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939051"/>
      </p:ext>
    </p:extLst>
  </p:cSld>
  <p:clrMapOvr>
    <a:masterClrMapping/>
  </p:clrMapOvr>
  <p:transition advTm="17428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 smtClean="0">
                <a:solidFill>
                  <a:srgbClr val="C00000"/>
                </a:solidFill>
                <a:cs typeface="+mj-cs"/>
              </a:rPr>
              <a:t>民生</a:t>
            </a:r>
            <a:endParaRPr lang="zh-CN" altLang="en-US" sz="36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用户规模巨大（全球）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world internet sta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 bwMode="auto">
          <a:xfrm>
            <a:off x="4750246" y="980728"/>
            <a:ext cx="42862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orld internet penetr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7"/>
          <a:stretch/>
        </p:blipFill>
        <p:spPr bwMode="auto">
          <a:xfrm>
            <a:off x="4750245" y="3284984"/>
            <a:ext cx="4286251" cy="311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p 20 Internet Countri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"/>
          <a:stretch/>
        </p:blipFill>
        <p:spPr bwMode="auto">
          <a:xfrm>
            <a:off x="153690" y="946262"/>
            <a:ext cx="3929089" cy="546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3688" y="2775595"/>
            <a:ext cx="216024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全球互联网用户数达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38.35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7.385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亿，高居第一，是美国的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2.87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亿）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印度互联网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亿，排名第二。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2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://www.199it.com/wp-content/uploads/2017/08/1501830787-4404-kS2q-fyitamv47361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5"/>
          <a:stretch/>
        </p:blipFill>
        <p:spPr bwMode="auto">
          <a:xfrm>
            <a:off x="619411" y="1960912"/>
            <a:ext cx="7913029" cy="42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759" y="971203"/>
            <a:ext cx="8135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        截至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月，我国网民规模达到</a:t>
            </a:r>
            <a:r>
              <a:rPr lang="en-US" altLang="zh-CN" dirty="0"/>
              <a:t>7.51</a:t>
            </a:r>
            <a:r>
              <a:rPr lang="zh-CN" altLang="en-US" dirty="0"/>
              <a:t>亿，半年共计新增网民</a:t>
            </a:r>
            <a:r>
              <a:rPr lang="en-US" altLang="zh-CN" dirty="0"/>
              <a:t>1992</a:t>
            </a:r>
            <a:r>
              <a:rPr lang="zh-CN" altLang="en-US" dirty="0"/>
              <a:t>万人，半年增长率为</a:t>
            </a:r>
            <a:r>
              <a:rPr lang="en-US" altLang="zh-CN" dirty="0"/>
              <a:t>2.7%</a:t>
            </a:r>
            <a:r>
              <a:rPr lang="zh-CN" altLang="en-US" dirty="0"/>
              <a:t>。互联网普及率为</a:t>
            </a:r>
            <a:r>
              <a:rPr lang="en-US" altLang="zh-CN" dirty="0"/>
              <a:t>54.3%</a:t>
            </a:r>
            <a:r>
              <a:rPr lang="zh-CN" altLang="en-US" dirty="0"/>
              <a:t>，较</a:t>
            </a:r>
            <a:r>
              <a:rPr lang="en-US" altLang="zh-CN" dirty="0"/>
              <a:t>2016</a:t>
            </a:r>
            <a:r>
              <a:rPr lang="zh-CN" altLang="en-US" dirty="0"/>
              <a:t>年底提升</a:t>
            </a:r>
            <a:r>
              <a:rPr lang="en-US" altLang="zh-CN" dirty="0"/>
              <a:t>1.1</a:t>
            </a:r>
            <a:r>
              <a:rPr lang="zh-CN" altLang="en-US" dirty="0"/>
              <a:t>个百分点。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 smtClean="0">
                <a:solidFill>
                  <a:srgbClr val="C00000"/>
                </a:solidFill>
                <a:cs typeface="+mj-cs"/>
              </a:rPr>
              <a:t>民生</a:t>
            </a:r>
            <a:endParaRPr lang="zh-CN" altLang="en-US" sz="36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用户规模巨大（中国）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78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 smtClean="0">
                <a:solidFill>
                  <a:srgbClr val="C00000"/>
                </a:solidFill>
                <a:cs typeface="+mj-cs"/>
              </a:rPr>
              <a:t>民生</a:t>
            </a:r>
            <a:endParaRPr lang="zh-CN" altLang="en-US" sz="36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用户规模巨大（中国）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4" y="946820"/>
            <a:ext cx="5729502" cy="278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" y="3755132"/>
            <a:ext cx="569881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64624" y="3832473"/>
            <a:ext cx="3271872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网上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外卖用户规模达到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2.95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年底增加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8678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41.6%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网上外卖用户规模达到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亿，增长率为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41.4%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37.9%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个百分点。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575" y="1101502"/>
            <a:ext cx="297626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网络购物用户规模达到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5.14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相较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10.2%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网络购物用户规模达到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4.80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亿，半年增长率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，使用比例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63.4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66.4%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35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01089-547D-4415-A18D-626592F335F2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AutoShape 2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data:image/jpeg;base64,/9j/4AAQSkZJRgABAQAAAQABAAD/2wBDAAgGBgcGBQgHBwcJCQgKDBQNDAsLDBkSEw8UHRofHh0aHBwgJC4nICIsIxwcKDcpLDAxNDQ0Hyc5PTgyPC4zNDL/2wBDAQkJCQwLDBgNDRgyIRwhMjIyMjIyMjIyMjIyMjIyMjIyMjIyMjIyMjIyMjIyMjIyMjIyMjIyMjIyMjIyMjIyMjL/wAARCAEsAXw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aiiigAoopyoW9hQA2iphEO5NHlr6UAQ0VN5a+lHlr6UAQ0VN5a+lHlr6UAQ0VN5a+lHlr6UAQ0VN5a+lHlr6UAQ0VN5a+lHlr6UAQ0VN5a+lHlr6UAQ0VN5a+lHlr6UAQ0VN5a+lHlr6UAQ0VN5a+lHlr6UAQ0VN5a+lHlr6UAQ0VN5a+lHlr6UAQ0VN5a+lHlr6UAQ0VN5a+lHlr6UAQ0VN5a00xehoAjopSCDgikoAKKKKACiuV8X+LToAjtrWNJLyVd2X+6i9M47k8/lXEnx94hz/AMfUY/7Yr/hXTTwtSpHmRlKtGLsz2CivH/8AhPvEP/P3H/35X/Cj/hPvEP8Az9x/9+V/wrT6jU7on6xA9gorx/8A4T7xD/z9x/8Aflf8KP8AhPvEP/P3H/35X/Cj6jU7oPrED2CivH/+E+8Q/wDP3H/35X/CnR/EHX0kDNPDIB1VoQAfywaX1Gr5B9YgevUVleHtci1/Slu408twdksec7WH9OQa1a5JRcXZmyaaugoopVG5gKQx8aZ5NS0UUAFFFFABRRRQAUUUUAFFFFABRRRQAUUUUAFFFFABRRRQAUUUUAFFFFABRRRQAUUUUAFFFFABRRRQAUUUUAIVDDBqBlKnFWKbIuV9xQBBRRRQB5J8RP8AkaT/ANcE/rXKV1fxD/5Glv8Argn9a5Svdofwo+h59T42Fdj4K8H2/iGGe7vZpFgjfy1SIgFmwCckg8ciuOr0L4cWutbJ7i1mhj09n2usyFtzAdVAI7Hrn86WJk40207BSSctUYHizwwNA1aG2tXeeK4XMQYZfOcbeOvb867BvDekeHfBE76pbwy3TREvIVBYSEfKqntg46e5roL+20Wyv01fVriL7TGMRPM+AgH9xfx9zXm/jfxQmv30cNo7Gxg+6SMb2PVsfoPx9a5YTqV+WPRbs2lGNO7OUooor0TlPTPhj/yDb/8A67L/ACruq4X4Y/8AINv/APrsv8q7qvExX8aR6FL4EFSRDkmo6li6Guc0JKKKKACiiigAooooAKKKKACiiigAooooAKKKa8iRRtJI6oijLMxwAPc0AOorkrz4n+CbCYwz+I7IuOD5RMoH4oCK0tG8YeHfELbNJ1mzupMZ8pJAHx/unn9KANuiiigAooooAKy9Y8SaL4fRX1fVLSy3fdE0oVm+g6n8Ky/H/jG38E+FrjUn2vdN+6tIW/5aSkcZ9h1PsPevj7U9UvtZ1GbUNRuZLm6mbc8khyT/AID0HQUAfZ+j+LvD3iCQx6TrNndygZMUco349dp5x+FbVfB9vcTWlxHcW8rwzRsGSSNirKR0II6Gvrb4UeMpvGfg1Li8IOoWkht7hgMbyACHx7gjPuDQB3VFFFABRRRQAUUUUAFFFFABRRRQBWPBIopW+8frSUAeSfEP/kaW/wCuCf1rlK6v4h/8jS3/AFwT+tcpXu0P4UfQ8+p8bNHStJbV2mgt5gLtULxQsv8ArQBkgH+9jtjn1r1jwBD5Pg6zJGDI0jn/AL7I/kBXlnhec23ijTJAcf6Qik+zHaf517nbW0dpAIYV2xgkgemST/WuTHTa902w6W55V4/try+8VSm3tJ5khiSMtHEWAON2Mgf7Vcx/Y+p/9A28/wC/Df4V7PdeGorq9nul1PU7dpmDMkFzsTIAHTHoBVXWfD0zafNNa61qcEsMPyD7Sdh2j+Luc9zn/ClTxajFRCVFttnjdxaXNoVFzbywlvuiRCufpmoas3eoXl+UN5dz3BTO3zZC23PXGarV6KvbU5n5Hpnwx/5Bt/8A9dl/lXdVwvwx/wCQbf8A/XZf5V3VeLiv40jvpfAgqWLoaiqWLoa5zQkooooAKKKKACiiigAooooAKKKKACiiigCrqWo2ukabc6hfSiK1tozJI57Af56V8meP/iXq/je/kQyyW2kK37mzRsAjsz4+836Dt7+uftDaxLZ+ErDS4mKi/uSZMfxJGAcf99Mp/CvmygAp0ckkMqyxOySIdyupwVPqDTaKYj6H+D3xXuNXuY/DXiGfzLthi0u3PzS4H3HPdsdD3789fba+EbS7nsL2C8tpDHPBIssbjqrKcg/mK+49Lvl1PSLK/QYW6gSYD0DKD/WkMt02SRIo2kkZURAWZmOAAOpNOrxn47eO/wCzNMHhbT5cXd4m67ZTzHD2X6t/L60AeUfFHxw/jXxVJLC5/sy0zFZp6jPL/ViM/QAdq4iiimIK+lf2etJuLPwffajMpWO+uv3IP8SoMbvzLD/gNeHeBfCNz408U22lQ7lh/wBZcygf6uIdT9ew9yK+yLGxttNsLexs4lhtreMRxRr0VQMAUDLFFFFIAooooAKKKKACiiigAooooArt94/WkpW+8frSUAeSfEP/AJGlv+uCf1rlK6v4h/8AI0t/1wT+tcpXu0P4UfQ8+p8bFR2jdXRirKcgjsa9MuviHc6StvaXVjHc3ggVrhhJ5YVyM7cYPIBGffNcR4ds1utTEsnl+TbL5zCVwisR91SSQBlsD6ZqWfQ9QubiSea609pZWLuxv4eSTk/xVNWNOcrT6Dg5RV4nZWHjm+12K5torOJLgbWREkYF0zhsMCCCMg/QGum8W3X2HwlqEgY5MPlAk85b5f61594R0C8h8UWMxuLTbGxZvJu43bG09lYnnp+NdL8T7vytBtrYH5p5wT7qoP8AUrXHOnD20Yw2N4yl7NuR5RRRRXqHGemfDH/kG3//AF2X+Vd1XC/DH/kG3/8A12X+Vd1XiYr+NI9Cl8CCpYuhqKpYuhrnNCSiiigAooooAKKKKACiiigAooooAKKKKAPFv2jNOlm8PaPqKKTHbXLxPjtvUEH/AMcx+NfOlfcHiLQbPxNoF5o98pMFzHtJHVD1DD3BAP4V8e+LfCOq+DdZk0/U4SBkmGdR8ky/3lP9OopiMGiiigB0cbyyLHGpZ3IVVAyST0Ffceh2J0vQNN09sbrW1igOP9lAv9K+efhH4BVbqHxj4laKx0m0IktftTCMTOOj8/wjqD3OO1ei+Ifjt4U0ffFp5m1a4HGLcbY8+7t/MA0hna+LfE1p4R8NXesXhBWJcRx5wZZD91R9T+Qye1fGer6rd65q91ql/KZLq5kMkje57D0AHAHoK6bx98SNV8fT24u4YrWztiTFbREkZP8AExP3jjjoP1NcZTEFKql2CqCWJwABkk0levfAzwL/AG1rR8R38WbHT3xArDiSfqD9F4P1I9DQB6z8KPAw8GeFlNzGBqt7iW6PdP7sf/AQfzJrvaKKQwooooAKKKKACiiigAooooAKKKKAK7feP1pKVvvH60lAHlHxGhdPEqyMp2SQKVPrgkGuQr3bV9FsdctRBexbgpyjqcMh9jXNH4Z6Vni8vf8AvpP/AImvToYuEYKMuhyVKMnK6PODdgaYtpHGVLSeZK+7O/AwoxjgDLevWqteo/8ACs9K/wCf29/NP/iaP+FZ6V/z+3v5p/8AE1qsZRXUn2EzznTdRudJv4r20cJNGeCRkHPBBHpWhr3iW58RRwG9jQTQs20xnC7SBxtOecjrnvXbf8Kz0r/n9vfzT/4mj/hWelf8/t7+af8AxNS8TQcubqP2VS1jy6ivUf8AhWelf8/t7+af/E06P4a6QkgZ7m8kUdVLqAfyWq+u0ifYTI/hnE66ReSspCPOAp9cDn+ddvUNrawWVrHbW0SxQxjCovQVNXl1Z883I7IR5YpBUsXQ1FUsXQ1mUSUUUUAFFFFABRRRQAUUUUAFFFFABRRRQAVn6zpWlaxp0ltrFpb3NpjcyzqCq++T0PvWV448aWHgfw++pXY82Vjst7dTgyv6ewHUnt+Qr5U8VeO/EHjG6aTVL5zBuylrGSsMf0Xv9Tk+9AHoHi7Q/g3pUz+RqepyTgn/AEbSp1lUe291I/8AHs157Jr+l2M+7QtDihKn5LjUH+1Sj32kCMf98HHrXO0UxF/VNb1TW7jz9U1C5vJOxmkLbfYDoB7CqFFFABRRWxofhXXfEswi0fS7m75wXRMIp93Pyj8TQBX0TRrzxBrVppVhHvubmQIg7D1J9gMk+wr7P8N6DaeGfD1lo9kP3NtGF3EYLt1Zj7k5P41x3wu+F8Pge1a9vmjuNauF2u68rCv9xT39z3/n6NSGFFFFABRRRQAUUUUAFFFFABRRRQAUUUUAV2+8frSUrfeP1pKAOS8X+IbjT5EsbNvLkZd7yDqAegH5Vx39tar/ANBK7/7/ALf41q+Nv+RhP/XJf61zleXXqSdR6nmVpyc3qXv7a1T/AKCV5/3/AG/xo/trVP8AoJXn/f8Ab/GqNdn4J0Kw1G3uLq8jEzI+xY2PA4znHfr+lRTU5y5UyYKc5cqZzX9tap/0Erz/AL/t/jSjV9WKlhqF6VHU+c2B+tbPinQIbTXLa202PBul4hBzg5x+X+Brpb5LPwt4Qe2KrI8iFMEf6yRhyfp/QVoqc7u7tYtU53d3scB/bWqf9BK8/wC/7f405Nd1aNw66jdEj+9KWH5His+isOeXcx5pdz1Tw1rDazpnmygCeNtkmOhPY1sVyHgD/jxvP+uo/lXX16tGTlTTZ6lGTlBNhUsXQ1FUsXQ1qaElFFFABRRRQAUUUUAFFFFABRRRQAUUUUAfLvx71mW/+IR04ufJ063RFTsGcB2P1IZR+Ary2ut+J939s+JniCXOdt20XX+4An/stclTEFFFFAFrTtNvdWv4rHT7WW6upThIolLM3GTx9Oa9S8Pfs/8AiPUdkus3NvpcJ5KZ86X8lO0f99fhVH4C2v2j4mRy4/497SWX88J/7NX1NSGee+Hvgx4O0LZJJYtqVwv/AC0vjvGf9zhfzBrv4oo4IlihjSONBhURQAB7AU+igAooooAKKKKACiiigAooooAKKKKACiiigAooooArt94/WkpW+8frSUAebeNv+Rhb/rkv9a5yuj8bf8jC3/XJf61zleRW/iM8mt/EYV3HgbSJ3ifUReywRltgjjx8+O5yCO9czo1hBqlw1kzNHcyKTA+RtLAZ2sPf1r0fwhA1v4ZtUdSrkuWB9dxrXDU7zuzXDQvK7DUtW0bQrgyXODeOuflTdIw+vYde4rz7xFrr67fiXaY4IxtijJ6epPuf8K2/FOkahq3iCeS0hWSOJVjyZUXnaD0JH96sY+EtbGM2ic/9N4//AIqqrSqSbiloVWlUk3FLQxaKuX+l3mltGt5EsZkBK4kVs4+hPrVOuRpp2ZytNaM73wB/x43n/XUfyrr65DwB/wAeN5/11H8q6+vVw/8ADR6dD+GgqWLoaiqWLoa2NiSiiigAooooAKKKKACiiigAori/iJ4N1HxZpsR0nXLvTb223GNY5mSKbPZwvfjg9snivDNI+JvjbwDrsmma1LPepbvsns75y7Af7MhyRx0OSMdqAPqeisfwz4l03xbocOq6XLvhk4ZG4aNx1Vh2I/8Ar9Kvalciy0q8uicCCB5M/wC6pP8ASgD4n8Q3f2/xLqt5nPn3k0ufXc5P9azaCSSSepopiCiiigD2n9nK13+I9au8f6q0SPP+8+f/AGSvouvD/wBnC126Tr15j/WTxRA/7qsf/Z69wpDCiiigAooooAKKKKACiiigAooooAKKKKACiiigAooooArt94/WkpW+8frSUAebeNv+Rhb/AK5L/Wucro/G3/Iwt/1yX+tc5XkVv4jPJrfxGX9EmFvrtjKTgLOmT7Zwa9kRFjXagAGScD3Oa8NALMAoJJ4AFdbe+LNT0t47CGdJWt4wkski7iZP4ufbp+FbYeqqafMbYeqoJ3O2udB0q7uHnuLGGSV/vOw5PaqeseHdJn06d3tUjaOE7ZF4KBRxj2GOlcvpfiHU9aaXT5riMyy7WiDRJtYA/MhBHOVyfwrq/FVwLTwxeFeNyCJQP9ogfyzXSpQnBySOhShOLkkeSUUUV5Z5p3vgD/jxvP8ArqP5V19ch4A/48bz/rqP5V19eth/4aPUofw0FSxdDUVSxdDWxsSUUUUAFFFFABRRRQAUUUUAFeNfH7wjHfaDF4mtowLqxIjuCBy8LHAJ/wB1iPwY17LWdr2lprfh7UdLkA23dtJDz2LKQD+B5oA+XvhB40fwp4vit55SNM1FlguFJ4RicI/4E4PsT7V9G/EK6+x/DvxBNnB+wSoPqylR/OvjJlaN2RgVZTgj0NfRPiPxSdc/ZuF+77rmZIbWYnqZFlVWJ+oUn8aYHzpRRRQIKKKKAPpH4L3+neGPhRc6vq11HaWsl/I5lk7/ACqoAA5Jyp4HNdN/wun4ff8AQf8A/JK4/wDjdcRa+Ab7xX8ANBsdOljS9ile8VJDtWXLycE9jhhg+3vmuE/4Uf48/wCgZB/4Fx/40hnuX/C6fh9/0H//ACSuP/jdH/C6fh9/0H//ACSuP/jdeG/8KP8AHn/QMg/8C4/8aP8AhR/jz/oGQf8AgXH/AI0Ae5f8Lp+H3/Qf/wDJK4/+N0f8Lp+H3/Qf/wDJK4/+N18u6v4c1LRdeOiXUSPqAZUMMDiU7m6L8ueeRx7114+B/jwgH+y4RnsbuP8AxoA9z/4XT8Pv+g//AOSVx/8AG6P+F0/D7/oP/wDklcf/ABuvDf8AhR/jz/oGQf8AgXH/AI0f8KP8ef8AQMg/8C4/8aAPcv8AhdPw+/6D/wD5JXH/AMbrV0D4i+E/E9/9g0jWI57raWETRSRswHXG9Rn8K+eP+FH+PP8AoGQf+Bcf+NdX8Ovg54n0nxnYatq6w2dtZP5uEmDvIcHCjbnA55z2oA+hKKKKACiiigAooooAKKKKAK7feP1pKVvvH60lAHm3jb/kYW/65L/WucrqfHVrJHq8dyVPlSxBQ3uM5H8q5avIrK1RnlVl+8ZqaIkSXTXtxKsUVuMq7KWHmH7nA5PIJ/4DQ1lpzMWbW0LE5JNvJz+lUGuHa1S3woRWL8dWJx1+mOPxqKp5klaxPMrWsdV4Z06wbxDatFqaTshLiMQupOAe5GK2viHc7NNtLYHmWUufoo/+yFefQzS28yTQyNHIhyrKcEGrV7qt3qKIt5L5zIxKyN94AgcemOK1VVKm4W3NFVSpuNtylRRRXOYHe+AP+PG8/wCuo/lXX1y3gW1lh0maaRSqzSZTPcAYz+efyrqa9agrU0erQ/hoKli6Goqli6GtjUkooooAKKKKACiiigAooooAKKKKAPirxvZf2d46120Awsd9NtH+yWJH6EVdg18j4U3ugl+Rq8M6qT/C0ThsewKL+daHxltfsvxU1kAYEhikHHrGuf1zXB0xBRRRQAUUUUAfQXhf44+F9C8K6VpUthqrS2lrHDIyRRlS4UBiMv0zmtb/AIaH8Kf9A/WP+/Uf/wAXXzPRQB9Mf8ND+E/+gfq//fqP/wCLrP139oXSX0W6TQ7G/XUnTbC9zGgRCf4jhjnHXGOtfO9FAHf/AA48VeHPDmv3Gv8AiSHUL7UtxNuY0VwrN96RizAluePxP09aH7Q3hMkZsdXA9fJj/wDi6+ZqKAPsjwv8SPC/i+QQaZqAF2Rn7LOvlyH6A8N+BNdZXwdDNLbzxzwSPFLGwZHRiGUjoQR0NfXPwp8ZSeM/BsdzdsDqFq/2e5I43kAEPj3BH4g0hncUUUUAFFFFABRRRQAUUUUAFFFFAFdvvH60lK33j9aSgCK5tYLyEw3ESSxnqrDIrIPhXQM82a/9/n/xqt4kv5VmW0jYqm3c+D97PaudrxcXmkKdVwUOa39djrp4FVYqUvyOq/4RXQP+fRf+/wA//wAVR/wiugf8+i/9/n/+KrlaK5f7Xj/z6X3/APAK/syn/SOq/wCEV0D/AJ9F/wC/z/8AxVH/AAiugf8APov/AH+f/wCKrlanjsrma3eeOB2iT7zAcCqjmqlpGin/AF6A8tprdr7jo/8AhFdA/wCfRf8Av8//AMVT4vC+hJIGSyRmHYyMw/ImuSpQSpBUkEdCKSzeH/Ppff8A8AP7Mh/SPRVUKoVQAoGAAOBS1laDeyXliRMS0kbbdx7jtWrXvUasatNVI7M5JwcJOL6BUsXQ1FUsXQ1qSSUUUUAFFFFABRRRQAUUUUAFFFFAHzD+0DaGD4hwz44uLGNs+4Zl/oK8pr6E/aL0R5tM0jXI0yLeRraYgdA/Kn6ZVh/wIV890xBRRRQAUUUUAFFFFABRRRQAUUUUAFe+fs2iXZ4jPPk5t8em795/TH6V4HX0/wDADTPsfw9kvGX5r68kkB9VUBB+qt+dAHqtFFFIYUUUUAFFFFABRRRQAUUUUAV2+8frSUrfeP1pKAOP8Sf8hY/9c1rIrX8Sf8hY/wDXNayK+Lxv+8T9We3Q/hx9ArqfCUVu0c7kKbgNjnqFx2/HNctXU+GtLgktvtsoLOWIUZIAArbLIyeJXKrkYppUndket6aLrWYorOPDuv70qPlXnqfwrQ1W4h0XRltYAN7qUQfzY/570/VNch0qQQLAXkK7sDAUVyOoX82o3RnmwDjCqOij0ruxVajhnU9m/fl+Bz0oTqqPN8K/Eq0UUV4J6B1Hhb/j2uP98fyrfrA8Lf8AHtcf74/lW/X2GW/7rD+up42J/isKli6Goqli6Gu4wJKKKKACiiigAooooAKKKKACiiigDM8Q6HZ+JdBvNHvlJt7qMoSOqnqGHuCAR9K+PPFvhHVPButSadqUJAyTDOB8kyf3lP8AMdRX2tXF/FS90rT/AIf6jcarZ292Nmy3inQNmZuFI9COvHOAaAPj+iu1+G3w/l8favc25uHtbO2i3y3Cpuwx4VcZHXk/QGvQpf2bZN37rxQu3/bsef8A0OmI8Ior3yD9m5QQbjxOSO4jssfqXrbsv2efC8GDd6hqdyw6gOiKfwC5/WgD5oor67svg94EscFdCSZh/FPNJJn8C2P0r548c+Hn8AfESSKKFHtUmW7tFlXcjxFshSD1AIKnPXHvQBlaB4pbRJ1M2j6PqduPvQ3tjG5I9nxuB/E/Suu+IHiXwbrvg7S28O6JY6ZqD3LG6iitkSSMKvTcoGVJbIPfb2xXt9p4N8CeMfD1pqSeHNOWC8hWVWgiELjI5BZMHIPH4V86/E7wvpvg/wAZy6Vpc80kAhSUiYgtGzZO3I6jGD+NAHG0UUUAFfaHw/0z+yPh/oVkV2stmjuPRmG5v1Y18faJp7atr2n6co5urmOH/vpgP619yIqoioowqjAA7CkMWiiigAooooAKKKKACiiigAooooArt94/WkpW+8frSUAcf4k/5Cx/65rWRWv4k/5Cx/65rWRXxeN/3ifqz26H8OPoX9Kihurn7JMo/fAhJO6Njj8Paux0SBrbSIYnGHUtuHvuNcPYTCDULeVjhUkUk+2ea9HGCMjGDzxXrZLGLTl1Wnydv8jjxrasujOR1q3hutXnaS+ghKbV2vnPQH096pPpMMZAfU7YEqGAIboenau5kMcaF3wAOScVX1COCTTpzKitH5Zbke1bVsthJym7X36/5kQxMklFf1+BwV3bR25UR3UU+7OdmePzqvRRXzUmm7pWPTSstTqPC3/Htcf74/lW/WB4W/49rj/fH8q36+vy3/dYf11PHxP8VhUsXQ1FUsXQ13GBJRRRQAUUUUAFFFFABRRRQAUUUUAFfN3x/wDFP9o+Irbw7bSZg09fMmA6GZhwP+Arj/vo1774k1y38N+HL/WLnHl2sJfbnG5uir9SSB+NfNXws8P3Hjz4kPqmpAzQW0pvrtiOHkLZVfxbnHopoA9z+FfhL/hEfBFrbzR7b+6/0m6yOQzDhf8AgIwPrn1rtqKKACiiigAry745eEv7e8Hf2rbx7r3Ssy8DloT98fhgN/wE+teo02SNJY2jkUOjgqysMgg9QaAPEP2evFXn2N74XuJPngJubUE/wE4dR9GIP/AjXkvxJ1P+1viNr10G3L9qaJT6rH8g/Ra19Xtrz4S/FfzbVWMNvL51uCf9bbvkbc/TcufUVwU0rzzSTSHLyMWY+pJyaYhlFFFAHffBjTP7S+KGlkrlLUSXLe21Tj/x4rX1tXz1+zjpu/Vtb1Qr/qYI7dT672LH/wBAH519C0hhRRRQAUUUUAFFFFABRRRQAUUUUAV2+8frSUrfeP1pKAOP8Sf8hY/9c1rIrX8Sf8hY/wDXNayK+Lxv+8T9We3Q/hx9B0aNLIsaDLMQAPUmtG71K4gkW2tLmRYYFEYKMRuI6n88/hUWnmO333U2/avyJsxncR1GfQZP5UmdL/u3n/fSf4Uqd4w92Vm/y/r8glZy1V7FvS7ye6uDazXUuZSCjlzlWBz+oyPyrpPEM3k6LPg8vhB+J5/TNYGi/wBmnVoNn2hXBO3zGXaTg+gq94unxBbQA/eYufwGP616uHm4YGpJu72/r7zkqRUq8UkcpRRRXgnoHUeFv+Pa4/3x/Kt+sDwt/wAe1x/vj+Vb9fYZb/usP66njYn+KwqWLoaiqWLoa7jAkooooAKKKKACiiigAooooAKKKr399b6Zp9zfXUgjt7aJpZXPZVGSf0oA8O/aF8VcWPha2k64ursD8Qin9Tj/AHa7/wCEvhL/AIRPwPbJPHtv73Fzc5HIJHyr+C449c14v4G064+J/wAW7jWdQjLWkUv2y4VuQFBxHF+gH0U19RUAFFFFABRRRQAUUUUAeP8A7QWg2134SttbLKl3YzCME9ZEc4K/UEA/99etfNdfRX7Rmp+V4e0fSw2DcXLTsB6Rrj+cn6V860xBRRRQB9QfAHTPsfw8a8K/NfXckgP+yuEH6q3516pXO+AtM/sjwDodkV2slnGzj0Zhub9Sa6KkMKKKKACiiigAooooAKKKKACiiigCu33j9aSlb7x+tJQBy/iazkFwt2qkxlQrEfwkVgV6Fc3EFrbvNczRwwqPmeRgqge5NYB8U+EcnOoafn6D/CvExeVKrVdSM7XPQoV58llFu3Y54yO0axlvkUkgemev8qbXRf8ACVeEP+ghp/8A3yP8KP8AhKvCH/QQ0/8A75H+Fc7ydv8A5eI39tU/59s52nmWRo9jMSu7dg+vSt//AISrwh/0ENP/AO+R/hR/wlXhD/oIaf8A98j/AAo/sd/8/EHtqn/Pt/cc7RXRf8JV4Q/6CGn/APfI/wAKlt/E/hWSdVh1LT1kJwpyF5+poWTP/n4gdeov+XbLPh6zktbBmlUq0rbgp6gdq16AcjI6UV71CkqNNU49Dy5zc5OTCpYuhqKpYuhrUgkooooAKKKKACiiigAooooAK8e+P/ir+zvDlv4et5MXGotvmweRCp6fi2PwU16+7rGjO7BUUZZicAD1r5msrBvjN8Xb6eZ5V0iIN868FIV+WMD0LHnHu1AHWfCfxP4H8G+D0ivNdtk1O7bz7obHJU9FTIXsP1Jru/8AhbfgT/oYrf8A79yf/E15w37Njbjt8VALnjOn84/7+Un/AAzZJ/0Na/8Agv8A/tlAHpH/AAtvwJ/0MVv/AN+5P/iaP+Ft+BP+hit/+/cn/wATXm//AAzZJ/0Na/8Agv8A/tlH/DNkn/Q1r/4L/wD7ZQB6R/wtvwJ/0MVv/wB+5P8A4mj/AIW34E/6GK3/AO/cn/xNeb/8M2Sf9DWv/gv/APtlH/DNkn/Q1r/4L/8A7ZQB6R/wtvwJ/wBDFb/9+5P/AImj/hbfgT/oYrf/AL9yf/E15v8A8M2Sf9DWv/gv/wDtlH/DNkn/AENa/wDgv/8AtlAHI/Grxbp3irxVZvpN2t1Y21oEEiggbyxLdQO238q81rS8QaT/AGF4i1HSfO8/7HcPB5uzbv2kjOMnHT1rNpiCtDQtOOr+INO01QSbu5jh4/2mA/rWfXoHwW0z+0vihprFd0dosly//AVIU/8AfTLQB9ZqoRQqgBQMADtS0UUhhRRRQAUUUUAFFFFABRRRQAUUUUAV2+8frSUrfeP1pKAPHPi1qdxLrsGm7yLaCESbAeC7E8n8MD8/WvPK7X4p/wDI5t/17x/1riq4Knxs+ywMUsNC3YKs2Wn3mozeTY2s9zLjJSGMuQPXiq1erfCPWdKs7S9srmeG3vJJQ6tKwXzFxgAE9wc8e9KEVKVmViq0qNJzirtHltxbzWs7wXEMkMyHDRyKVZT7g10Gm+B9a1XQJtZt44hbRhmCu5DyBepUYwe/UjpXofjHwpceLvFti1rbtHZxRhLq8OFBGc4XPLHHcZHPtUnxG8QQ+G/D0Og6aBFNcReWFX/llCOD+J6fnWnskruWxxf2hKp7OFJe9LfyR4pRRRWB6p7V8KtTuL3w5NbXDlxaS7I2JyQhGQPwOa7yvN/g/wD8gnUv+u6/+g16RXfS+BHx+YJLEzSCpYuhqKpYuhrQ4ySiiigAooooAKKKKACiiqupalaaRptxqF/OsFrboXlkbooH8/pQBwHxs8Vf8I94GksoJNt5qhNumDyI8fvD+RC/8Cqb4N+Ef+EY8EQzTx7b/UsXM2RyqkfIv4Dn6sa8ybU7X4v/ABqsELFdGtVzFFNhWkRBuYbfVm/HaPavpCgAooooAKKKKACiiigAooooA+Wfjf4Vn0TxvNqqRn7Bqh81JAOFkx86n3z834+xrzGvuTWtE07xDpcum6rapc2sv3kfsexB6gj1FeNat+zlDJcs+ka80MJPEV1BvK/8CUjP5UAeAV77+zr4eKRap4jkKnf/AKHCAckAYZyfT+D8jWj4e/Z60ixnWfXNSl1LbyIIk8lD9TksfwIrlPht4ssPh3471rw9fagJNHluDFHcryqyK21WPoCOCfUDtzTEfSNFAORkdKKQwooooAKKKKACiiigAooooAKKKKAK7feP1pKVvvH60lAHh3xT/wCRzb/r3j/rXFV2vxT/AORzb/r3j/rXFV59T42fZ4L/AHeHogr2v4T6JZR+HBqr28b3c0rhZWXJVV4wPTkGvOfBMsU+ux6ReoJbDUMwyowzhiDtZfRgcc17d4P0uTRfC9pp0v8ArIDIGPqfMY5/WtaEdbnn5vXap+z2enzWv6nLePfiDfeHNTGl6fbwGQwrI00uW25J4C8emcn16V5BqWp3mr38l7fztNcSfec8fQADgD2r07xdoFvqviq+uL2w8QuQUSN7G0V42UIvQk9c7qxNT8I6FpMQlu4vEyxeWrvILNNseezNnGf/ANXWlUUpN9isFPD0YRsveaOBorS1dNFVov7GlvpFwfN+1oi4PGMbSfes2sWetGXMrnr3wf8A+QTqX/Xdf/Qa9Irzf4P/APIJ1L/ruv8A6DXpFd1L4EfI5j/vU/66BUkXeo6chw1aHET0UUUAFFFFABRRRQAVBeWVrqFpJa3ttDc28mA8UyB0bnPIPB5FT0UAZFn4U8O6ddpd2WhaZbXMedksNoiOuRg4IGRwSK16KKACiiigAooooAKKKKACiiigAooooAKwm8E+FXYs3hrR2Zjkk2UeSfyrdooARVCqFUAADAA7UtFFABRRRQAUUUUAFFFFABRRRQAUUU1ztUmgCE9TSUUUAeHfFP8A5HNv+veP+tcVXa/FP/kc2/694/61xVefU+Nn2eC/3eHoi7o96NN1qxviCVt7hJSB1IVgTX01aX1rfWkV1a3EcsEq7kdW4Ir5h0+yl1HULezhx5kzhAT0Ge59h1q54g1CK+1Mpak/YbZBbWwP/PNeAT7scsfdqunU5Ezmx2CWKnFXs0fRtxqtnbwvJ50chVguxJF3Fj0UZI54PHtUOv3EcHhjUriZMxraSMyOOvyng/yrwnwO8c+uLo9yjPZ6gVR1X+F1O5G/AjB9mNer/FC9+x+B7lAcNcyJCPz3H9FNbxqc0XI8irglRxEKV73f4f1c8CoooriPqT174P8A/IJ1L/ruv/oNekV5v8H/APkE6l/13X/0GvSK76XwI+QzH/ep/wBdAooorQ4iaN8jB60+q1SLL/eoAlopodT3FLkeooAWikyPUUZHqKAFopMj1FGR6igBaKTI9RRkeooAWikyPUUZHqKAFopMj1FGR6igBaKTI9RRkeooAWikyPUUZHqKAFopMj1FGR6igBaKTI9RRkeooAWikyPUUZHqKAFopMj1FGR6igBaKTI9RRkeooAWikyPUUZHqKAFopMj1FNMij3oAf0qB23H2oZy30ptABRRRQB4d8U/+Rzb/r3j/rXFV618TfCN9qN1FrGnQPcMsYjmhjGWwCSGA79cce1eYHStRBwbC6B/64t/hXDVi1Jn1+ArQlh4pPZGno0y6LYy6tPapO0+61t45SwVgR+9bKkHgELwf4z6Un9uaZ/0LGnf9/p//jlZv9majjH2G6wP+mTf4Uf2XqH/AD4XX/flv8Ki7NuSDbk3r62/U67wf4j0O28UWc1zo9lYICwFykkp8slSBnc5GOcdOM1tfFnWrbUtP02LT7iO5tlmkMksLh0DhVwuRxnDE15v/Zeof8+F1/35b/Cj+zNRxj7DdY/65N/hV875XGxg8LSdeNbm1XncqUVb/svUP+fC6/78t/hT4tF1WeVY4tNu3djgKsDH+lZ2Z2c8e56h8H/+QTqX/Xdf/Qa9IrlfAPhufw5oBju8C7uH82RQc7OAAuf89a6qu+mmopM+Px041MRKUdgoooqzlCiiigAooooAKKKKACiiigAooooAKKKKACiiigAooooAKKKKACiiigAooooAKKKKACiiigAooooAKKKKACiiigAooooAKKKKACiiigAooooAKKKKACiiigAoooo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4446" y="54149"/>
            <a:ext cx="1205186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 smtClean="0">
                <a:solidFill>
                  <a:srgbClr val="C00000"/>
                </a:solidFill>
                <a:cs typeface="+mj-cs"/>
              </a:rPr>
              <a:t>民生</a:t>
            </a:r>
            <a:endParaRPr lang="zh-CN" altLang="en-US" sz="3600" b="1" dirty="0">
              <a:solidFill>
                <a:srgbClr val="C00000"/>
              </a:solidFill>
              <a:cs typeface="+mj-cs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1475656" y="54149"/>
            <a:ext cx="5832648" cy="74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  <a:cs typeface="宋体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rgbClr val="FF0000"/>
                </a:solidFill>
                <a:cs typeface="+mj-cs"/>
              </a:rPr>
              <a:t>用户规模巨大（中国）</a:t>
            </a:r>
            <a:endParaRPr lang="zh-CN" altLang="en-US" sz="3600" b="1" dirty="0">
              <a:solidFill>
                <a:srgbClr val="FF0000"/>
              </a:solidFill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350690" y="54149"/>
            <a:ext cx="0" cy="744674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64624" y="4012087"/>
            <a:ext cx="3271872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4.22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，较去年底增长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460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56.1%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网络游戏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3.85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亿，较去年底增长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3380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万，占手机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53.3%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24744"/>
            <a:ext cx="3096344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2535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占网民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92.1%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即时通信用户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6.68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，占手机网民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92.3%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47731"/>
            <a:ext cx="5783088" cy="26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3645024"/>
            <a:ext cx="5532909" cy="274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7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2675</Words>
  <Application>Microsoft Office PowerPoint</Application>
  <PresentationFormat>全屏显示(4:3)</PresentationFormat>
  <Paragraphs>432</Paragraphs>
  <Slides>43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主题​​</vt:lpstr>
      <vt:lpstr>为什么要学好计算机网络 The Internet: The Good, The Bad, and The Future</vt:lpstr>
      <vt:lpstr>A Question</vt:lpstr>
      <vt:lpstr>Another Question</vt:lpstr>
      <vt:lpstr>PowerPoint 演示文稿</vt:lpstr>
      <vt:lpstr>互联网发展成为网络空间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地面纵深发展</vt:lpstr>
      <vt:lpstr>仰望天空</vt:lpstr>
      <vt:lpstr>仰望天空</vt:lpstr>
      <vt:lpstr>保障网络空间安全</vt:lpstr>
      <vt:lpstr>保障网络空间安全</vt:lpstr>
      <vt:lpstr>面向未来</vt:lpstr>
      <vt:lpstr>面向未来</vt:lpstr>
      <vt:lpstr>面向未来</vt:lpstr>
      <vt:lpstr>分享：5 Reasons to Study Networking Technology</vt:lpstr>
      <vt:lpstr>分享：5 Reasons to Study Networking Technology</vt:lpstr>
      <vt:lpstr>分享：5 Reasons to Study Networking Technology</vt:lpstr>
      <vt:lpstr>分享：5 Reasons to Study Networking Technology</vt:lpstr>
      <vt:lpstr>分享：5 Reasons to Study Networking Technology</vt:lpstr>
      <vt:lpstr>分享：5 Reasons to Study Networking Technology</vt:lpstr>
      <vt:lpstr>PowerPoint 演示文稿</vt:lpstr>
      <vt:lpstr>计算机网络学什么？</vt:lpstr>
      <vt:lpstr>计算机网络怎么学？</vt:lpstr>
      <vt:lpstr>考试 与 教材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72</cp:revision>
  <dcterms:created xsi:type="dcterms:W3CDTF">2017-12-06T15:12:51Z</dcterms:created>
  <dcterms:modified xsi:type="dcterms:W3CDTF">2018-03-05T10:18:18Z</dcterms:modified>
</cp:coreProperties>
</file>